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1" r:id="rId2"/>
    <p:sldId id="259" r:id="rId3"/>
    <p:sldId id="256" r:id="rId4"/>
    <p:sldId id="258" r:id="rId5"/>
    <p:sldId id="262" r:id="rId6"/>
    <p:sldId id="263" r:id="rId7"/>
    <p:sldId id="265" r:id="rId8"/>
    <p:sldId id="274" r:id="rId9"/>
    <p:sldId id="271" r:id="rId10"/>
    <p:sldId id="273" r:id="rId11"/>
    <p:sldId id="278" r:id="rId12"/>
    <p:sldId id="279" r:id="rId13"/>
    <p:sldId id="286" r:id="rId14"/>
    <p:sldId id="275" r:id="rId15"/>
    <p:sldId id="280" r:id="rId16"/>
    <p:sldId id="268" r:id="rId17"/>
    <p:sldId id="276" r:id="rId18"/>
    <p:sldId id="277" r:id="rId19"/>
    <p:sldId id="281" r:id="rId20"/>
    <p:sldId id="270" r:id="rId21"/>
    <p:sldId id="282" r:id="rId22"/>
    <p:sldId id="283" r:id="rId23"/>
    <p:sldId id="289" r:id="rId24"/>
    <p:sldId id="284" r:id="rId25"/>
    <p:sldId id="285" r:id="rId26"/>
    <p:sldId id="287" r:id="rId27"/>
    <p:sldId id="288" r:id="rId28"/>
  </p:sldIdLst>
  <p:sldSz cx="9144000" cy="6858000" type="screen4x3"/>
  <p:notesSz cx="6854825" cy="929322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008000"/>
    <a:srgbClr val="7FA3CF"/>
    <a:srgbClr val="FFCCCC"/>
    <a:srgbClr val="CC00CC"/>
    <a:srgbClr val="FFCC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21" autoAdjust="0"/>
    <p:restoredTop sz="94660"/>
  </p:normalViewPr>
  <p:slideViewPr>
    <p:cSldViewPr>
      <p:cViewPr>
        <p:scale>
          <a:sx n="66" d="100"/>
          <a:sy n="66" d="100"/>
        </p:scale>
        <p:origin x="-173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ABD1B-0B1F-40EB-8218-1472A7C6861B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AU"/>
        </a:p>
      </dgm:t>
    </dgm:pt>
    <dgm:pt modelId="{C3B69186-F1C9-4E48-91D9-E79880F3D393}">
      <dgm:prSet phldrT="[Text]" custT="1"/>
      <dgm:spPr>
        <a:solidFill>
          <a:srgbClr val="7FA3CF"/>
        </a:solidFill>
      </dgm:spPr>
      <dgm:t>
        <a:bodyPr/>
        <a:lstStyle/>
        <a:p>
          <a:pPr algn="l"/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1. คุณสมบัติผู้มีสิทธิ์รับเงินอุดหนุน</a:t>
          </a:r>
          <a:br>
            <a:rPr lang="th-TH" sz="36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    เพื่อการเลี้ยงดูเด็กแรกเกิด</a:t>
          </a:r>
          <a:endParaRPr lang="en-AU" sz="3600" b="1" dirty="0">
            <a:latin typeface="TH SarabunPSK" pitchFamily="34" charset="-34"/>
            <a:cs typeface="TH SarabunPSK" pitchFamily="34" charset="-34"/>
          </a:endParaRPr>
        </a:p>
      </dgm:t>
    </dgm:pt>
    <dgm:pt modelId="{C0452C45-2A7A-4F4F-959B-FBD7B1FEC60B}" type="parTrans" cxnId="{6DF15C00-D013-4C23-BD23-D511FB97453B}">
      <dgm:prSet/>
      <dgm:spPr/>
      <dgm:t>
        <a:bodyPr/>
        <a:lstStyle/>
        <a:p>
          <a:endParaRPr lang="en-AU"/>
        </a:p>
      </dgm:t>
    </dgm:pt>
    <dgm:pt modelId="{85C105F2-1643-4963-8AA6-A8E390C5B36D}" type="sibTrans" cxnId="{6DF15C00-D013-4C23-BD23-D511FB97453B}">
      <dgm:prSet/>
      <dgm:spPr/>
      <dgm:t>
        <a:bodyPr/>
        <a:lstStyle/>
        <a:p>
          <a:endParaRPr lang="en-AU"/>
        </a:p>
      </dgm:t>
    </dgm:pt>
    <dgm:pt modelId="{534E51A1-AD23-46BF-8813-A6C6A788C97E}" type="pres">
      <dgm:prSet presAssocID="{61DABD1B-0B1F-40EB-8218-1472A7C6861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D0E316-97AF-48D4-86F7-44E0EB371ABD}" type="pres">
      <dgm:prSet presAssocID="{C3B69186-F1C9-4E48-91D9-E79880F3D393}" presName="composite" presStyleCnt="0"/>
      <dgm:spPr/>
    </dgm:pt>
    <dgm:pt modelId="{7E3BA778-EF3B-4B0B-8A22-9BA7A57C0D92}" type="pres">
      <dgm:prSet presAssocID="{C3B69186-F1C9-4E48-91D9-E79880F3D393}" presName="imgShp" presStyleLbl="fgImgPlace1" presStyleIdx="0" presStyleCnt="1" custScaleX="57072" custScaleY="47382"/>
      <dgm:spPr/>
    </dgm:pt>
    <dgm:pt modelId="{76474EB0-0E25-42E1-82C3-E4F629278EAD}" type="pres">
      <dgm:prSet presAssocID="{C3B69186-F1C9-4E48-91D9-E79880F3D393}" presName="txShp" presStyleLbl="node1" presStyleIdx="0" presStyleCnt="1" custScaleX="113536" custScaleY="47384" custLinFactNeighborX="6545" custLinFactNeighborY="-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DF15C00-D013-4C23-BD23-D511FB97453B}" srcId="{61DABD1B-0B1F-40EB-8218-1472A7C6861B}" destId="{C3B69186-F1C9-4E48-91D9-E79880F3D393}" srcOrd="0" destOrd="0" parTransId="{C0452C45-2A7A-4F4F-959B-FBD7B1FEC60B}" sibTransId="{85C105F2-1643-4963-8AA6-A8E390C5B36D}"/>
    <dgm:cxn modelId="{49C8DA69-26F6-417F-9B8E-F1E621CB1E6A}" type="presOf" srcId="{C3B69186-F1C9-4E48-91D9-E79880F3D393}" destId="{76474EB0-0E25-42E1-82C3-E4F629278EAD}" srcOrd="0" destOrd="0" presId="urn:microsoft.com/office/officeart/2005/8/layout/vList3"/>
    <dgm:cxn modelId="{31C40D0C-7C09-4C6D-BA08-0D11A4B059A2}" type="presOf" srcId="{61DABD1B-0B1F-40EB-8218-1472A7C6861B}" destId="{534E51A1-AD23-46BF-8813-A6C6A788C97E}" srcOrd="0" destOrd="0" presId="urn:microsoft.com/office/officeart/2005/8/layout/vList3"/>
    <dgm:cxn modelId="{AC2390BC-16C4-43CC-B9FB-DB171A5D5374}" type="presParOf" srcId="{534E51A1-AD23-46BF-8813-A6C6A788C97E}" destId="{0AD0E316-97AF-48D4-86F7-44E0EB371ABD}" srcOrd="0" destOrd="0" presId="urn:microsoft.com/office/officeart/2005/8/layout/vList3"/>
    <dgm:cxn modelId="{274DA530-BCFD-46AD-B643-ACA6DB9CA57E}" type="presParOf" srcId="{0AD0E316-97AF-48D4-86F7-44E0EB371ABD}" destId="{7E3BA778-EF3B-4B0B-8A22-9BA7A57C0D92}" srcOrd="0" destOrd="0" presId="urn:microsoft.com/office/officeart/2005/8/layout/vList3"/>
    <dgm:cxn modelId="{9906EAEE-F118-4107-9143-129288FFD4EE}" type="presParOf" srcId="{0AD0E316-97AF-48D4-86F7-44E0EB371ABD}" destId="{76474EB0-0E25-42E1-82C3-E4F629278EAD}" srcOrd="1" destOrd="0" presId="urn:microsoft.com/office/officeart/2005/8/layout/vLis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DABD1B-0B1F-40EB-8218-1472A7C6861B}" type="doc">
      <dgm:prSet loTypeId="urn:microsoft.com/office/officeart/2005/8/layout/vList3" loCatId="list" qsTypeId="urn:microsoft.com/office/officeart/2005/8/quickstyle/simple1#10" qsCatId="simple" csTypeId="urn:microsoft.com/office/officeart/2005/8/colors/accent1_2#10" csCatId="accent1" phldr="1"/>
      <dgm:spPr/>
    </dgm:pt>
    <dgm:pt modelId="{C3B69186-F1C9-4E48-91D9-E79880F3D393}">
      <dgm:prSet phldrT="[Text]" custT="1"/>
      <dgm:spPr>
        <a:solidFill>
          <a:srgbClr val="7FA3CF"/>
        </a:solidFill>
      </dgm:spPr>
      <dgm:t>
        <a:bodyPr/>
        <a:lstStyle/>
        <a:p>
          <a:pPr algn="l"/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9. ช่องทางการร้องเรียนและ</a:t>
          </a:r>
          <a:br>
            <a:rPr lang="th-TH" sz="36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    ข้อเสนอแนะ</a:t>
          </a:r>
          <a:endParaRPr lang="en-AU" sz="36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C0452C45-2A7A-4F4F-959B-FBD7B1FEC60B}" type="parTrans" cxnId="{6DF15C00-D013-4C23-BD23-D511FB97453B}">
      <dgm:prSet/>
      <dgm:spPr/>
      <dgm:t>
        <a:bodyPr/>
        <a:lstStyle/>
        <a:p>
          <a:endParaRPr lang="en-AU"/>
        </a:p>
      </dgm:t>
    </dgm:pt>
    <dgm:pt modelId="{85C105F2-1643-4963-8AA6-A8E390C5B36D}" type="sibTrans" cxnId="{6DF15C00-D013-4C23-BD23-D511FB97453B}">
      <dgm:prSet/>
      <dgm:spPr/>
      <dgm:t>
        <a:bodyPr/>
        <a:lstStyle/>
        <a:p>
          <a:endParaRPr lang="en-AU"/>
        </a:p>
      </dgm:t>
    </dgm:pt>
    <dgm:pt modelId="{534E51A1-AD23-46BF-8813-A6C6A788C97E}" type="pres">
      <dgm:prSet presAssocID="{61DABD1B-0B1F-40EB-8218-1472A7C6861B}" presName="linearFlow" presStyleCnt="0">
        <dgm:presLayoutVars>
          <dgm:dir/>
          <dgm:resizeHandles val="exact"/>
        </dgm:presLayoutVars>
      </dgm:prSet>
      <dgm:spPr/>
    </dgm:pt>
    <dgm:pt modelId="{0AD0E316-97AF-48D4-86F7-44E0EB371ABD}" type="pres">
      <dgm:prSet presAssocID="{C3B69186-F1C9-4E48-91D9-E79880F3D393}" presName="composite" presStyleCnt="0"/>
      <dgm:spPr/>
    </dgm:pt>
    <dgm:pt modelId="{7E3BA778-EF3B-4B0B-8A22-9BA7A57C0D92}" type="pres">
      <dgm:prSet presAssocID="{C3B69186-F1C9-4E48-91D9-E79880F3D393}" presName="imgShp" presStyleLbl="fgImgPlace1" presStyleIdx="0" presStyleCnt="1" custScaleX="18546" custScaleY="47382"/>
      <dgm:spPr/>
    </dgm:pt>
    <dgm:pt modelId="{76474EB0-0E25-42E1-82C3-E4F629278EAD}" type="pres">
      <dgm:prSet presAssocID="{C3B69186-F1C9-4E48-91D9-E79880F3D393}" presName="txShp" presStyleLbl="node1" presStyleIdx="0" presStyleCnt="1" custScaleX="110079" custScaleY="47384" custLinFactNeighborX="6167" custLinFactNeighborY="36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DF15C00-D013-4C23-BD23-D511FB97453B}" srcId="{61DABD1B-0B1F-40EB-8218-1472A7C6861B}" destId="{C3B69186-F1C9-4E48-91D9-E79880F3D393}" srcOrd="0" destOrd="0" parTransId="{C0452C45-2A7A-4F4F-959B-FBD7B1FEC60B}" sibTransId="{85C105F2-1643-4963-8AA6-A8E390C5B36D}"/>
    <dgm:cxn modelId="{D28753B7-F57C-4ED3-BA02-18F680CD28A1}" type="presOf" srcId="{C3B69186-F1C9-4E48-91D9-E79880F3D393}" destId="{76474EB0-0E25-42E1-82C3-E4F629278EAD}" srcOrd="0" destOrd="0" presId="urn:microsoft.com/office/officeart/2005/8/layout/vList3"/>
    <dgm:cxn modelId="{9E98BB5E-5054-4FB6-B29D-7C115059E656}" type="presOf" srcId="{61DABD1B-0B1F-40EB-8218-1472A7C6861B}" destId="{534E51A1-AD23-46BF-8813-A6C6A788C97E}" srcOrd="0" destOrd="0" presId="urn:microsoft.com/office/officeart/2005/8/layout/vList3"/>
    <dgm:cxn modelId="{544D02C7-6B14-496D-ADEC-7725B19885D9}" type="presParOf" srcId="{534E51A1-AD23-46BF-8813-A6C6A788C97E}" destId="{0AD0E316-97AF-48D4-86F7-44E0EB371ABD}" srcOrd="0" destOrd="0" presId="urn:microsoft.com/office/officeart/2005/8/layout/vList3"/>
    <dgm:cxn modelId="{AEBD290D-7F50-4AA6-BEBD-74ACF6156775}" type="presParOf" srcId="{0AD0E316-97AF-48D4-86F7-44E0EB371ABD}" destId="{7E3BA778-EF3B-4B0B-8A22-9BA7A57C0D92}" srcOrd="0" destOrd="0" presId="urn:microsoft.com/office/officeart/2005/8/layout/vList3"/>
    <dgm:cxn modelId="{86A1F7D0-A510-48D8-A3EF-331A21BFB214}" type="presParOf" srcId="{0AD0E316-97AF-48D4-86F7-44E0EB371ABD}" destId="{76474EB0-0E25-42E1-82C3-E4F629278EAD}" srcOrd="1" destOrd="0" presId="urn:microsoft.com/office/officeart/2005/8/layout/vLis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DABD1B-0B1F-40EB-8218-1472A7C6861B}" type="doc">
      <dgm:prSet loTypeId="urn:microsoft.com/office/officeart/2005/8/layout/vList3" loCatId="list" qsTypeId="urn:microsoft.com/office/officeart/2005/8/quickstyle/simple1#11" qsCatId="simple" csTypeId="urn:microsoft.com/office/officeart/2005/8/colors/accent1_2#11" csCatId="accent1" phldr="1"/>
      <dgm:spPr/>
    </dgm:pt>
    <dgm:pt modelId="{C3B69186-F1C9-4E48-91D9-E79880F3D393}">
      <dgm:prSet phldrT="[Text]" custT="1"/>
      <dgm:spPr>
        <a:solidFill>
          <a:srgbClr val="7FA3CF"/>
        </a:solidFill>
      </dgm:spPr>
      <dgm:t>
        <a:bodyPr/>
        <a:lstStyle/>
        <a:p>
          <a:pPr algn="l"/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9. ช่องทางการร้องเรียนและ</a:t>
          </a:r>
          <a:br>
            <a:rPr lang="th-TH" sz="36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    ข้อเสนอแนะ</a:t>
          </a:r>
          <a:endParaRPr lang="en-AU" sz="36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C0452C45-2A7A-4F4F-959B-FBD7B1FEC60B}" type="parTrans" cxnId="{6DF15C00-D013-4C23-BD23-D511FB97453B}">
      <dgm:prSet/>
      <dgm:spPr/>
      <dgm:t>
        <a:bodyPr/>
        <a:lstStyle/>
        <a:p>
          <a:endParaRPr lang="en-AU"/>
        </a:p>
      </dgm:t>
    </dgm:pt>
    <dgm:pt modelId="{85C105F2-1643-4963-8AA6-A8E390C5B36D}" type="sibTrans" cxnId="{6DF15C00-D013-4C23-BD23-D511FB97453B}">
      <dgm:prSet/>
      <dgm:spPr/>
      <dgm:t>
        <a:bodyPr/>
        <a:lstStyle/>
        <a:p>
          <a:endParaRPr lang="en-AU"/>
        </a:p>
      </dgm:t>
    </dgm:pt>
    <dgm:pt modelId="{534E51A1-AD23-46BF-8813-A6C6A788C97E}" type="pres">
      <dgm:prSet presAssocID="{61DABD1B-0B1F-40EB-8218-1472A7C6861B}" presName="linearFlow" presStyleCnt="0">
        <dgm:presLayoutVars>
          <dgm:dir/>
          <dgm:resizeHandles val="exact"/>
        </dgm:presLayoutVars>
      </dgm:prSet>
      <dgm:spPr/>
    </dgm:pt>
    <dgm:pt modelId="{0AD0E316-97AF-48D4-86F7-44E0EB371ABD}" type="pres">
      <dgm:prSet presAssocID="{C3B69186-F1C9-4E48-91D9-E79880F3D393}" presName="composite" presStyleCnt="0"/>
      <dgm:spPr/>
    </dgm:pt>
    <dgm:pt modelId="{7E3BA778-EF3B-4B0B-8A22-9BA7A57C0D92}" type="pres">
      <dgm:prSet presAssocID="{C3B69186-F1C9-4E48-91D9-E79880F3D393}" presName="imgShp" presStyleLbl="fgImgPlace1" presStyleIdx="0" presStyleCnt="1" custScaleX="18546" custScaleY="47382"/>
      <dgm:spPr/>
    </dgm:pt>
    <dgm:pt modelId="{76474EB0-0E25-42E1-82C3-E4F629278EAD}" type="pres">
      <dgm:prSet presAssocID="{C3B69186-F1C9-4E48-91D9-E79880F3D393}" presName="txShp" presStyleLbl="node1" presStyleIdx="0" presStyleCnt="1" custScaleX="110079" custScaleY="47384" custLinFactNeighborX="6167" custLinFactNeighborY="369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DF15C00-D013-4C23-BD23-D511FB97453B}" srcId="{61DABD1B-0B1F-40EB-8218-1472A7C6861B}" destId="{C3B69186-F1C9-4E48-91D9-E79880F3D393}" srcOrd="0" destOrd="0" parTransId="{C0452C45-2A7A-4F4F-959B-FBD7B1FEC60B}" sibTransId="{85C105F2-1643-4963-8AA6-A8E390C5B36D}"/>
    <dgm:cxn modelId="{9E5FB437-AFDF-4B21-A1C6-0CCC56144617}" type="presOf" srcId="{61DABD1B-0B1F-40EB-8218-1472A7C6861B}" destId="{534E51A1-AD23-46BF-8813-A6C6A788C97E}" srcOrd="0" destOrd="0" presId="urn:microsoft.com/office/officeart/2005/8/layout/vList3"/>
    <dgm:cxn modelId="{F0F3CA4B-F0B6-49B9-8CEF-259128736067}" type="presOf" srcId="{C3B69186-F1C9-4E48-91D9-E79880F3D393}" destId="{76474EB0-0E25-42E1-82C3-E4F629278EAD}" srcOrd="0" destOrd="0" presId="urn:microsoft.com/office/officeart/2005/8/layout/vList3"/>
    <dgm:cxn modelId="{B642CDBD-096D-4C1E-B0C0-90B102064E74}" type="presParOf" srcId="{534E51A1-AD23-46BF-8813-A6C6A788C97E}" destId="{0AD0E316-97AF-48D4-86F7-44E0EB371ABD}" srcOrd="0" destOrd="0" presId="urn:microsoft.com/office/officeart/2005/8/layout/vList3"/>
    <dgm:cxn modelId="{68A440D4-9A0D-42BC-B902-2294EC394A1B}" type="presParOf" srcId="{0AD0E316-97AF-48D4-86F7-44E0EB371ABD}" destId="{7E3BA778-EF3B-4B0B-8A22-9BA7A57C0D92}" srcOrd="0" destOrd="0" presId="urn:microsoft.com/office/officeart/2005/8/layout/vList3"/>
    <dgm:cxn modelId="{19C0304B-FD16-4C53-B82D-12C694B224B0}" type="presParOf" srcId="{0AD0E316-97AF-48D4-86F7-44E0EB371ABD}" destId="{76474EB0-0E25-42E1-82C3-E4F629278EAD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DABD1B-0B1F-40EB-8218-1472A7C6861B}" type="doc">
      <dgm:prSet loTypeId="urn:microsoft.com/office/officeart/2005/8/layout/vList3" loCatId="list" qsTypeId="urn:microsoft.com/office/officeart/2005/8/quickstyle/simple1#2" qsCatId="simple" csTypeId="urn:microsoft.com/office/officeart/2005/8/colors/accent1_2#2" csCatId="accent1" phldr="1"/>
      <dgm:spPr/>
    </dgm:pt>
    <dgm:pt modelId="{C3B69186-F1C9-4E48-91D9-E79880F3D393}">
      <dgm:prSet phldrT="[Text]" custT="1"/>
      <dgm:spPr>
        <a:solidFill>
          <a:srgbClr val="7FA3CF"/>
        </a:solidFill>
      </dgm:spPr>
      <dgm:t>
        <a:bodyPr/>
        <a:lstStyle/>
        <a:p>
          <a:pPr algn="l"/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2. การประชาสัมพันธ์โครงการ ฯ</a:t>
          </a:r>
          <a:endParaRPr lang="en-AU" sz="3600" b="1" dirty="0">
            <a:latin typeface="TH SarabunPSK" pitchFamily="34" charset="-34"/>
            <a:cs typeface="TH SarabunPSK" pitchFamily="34" charset="-34"/>
          </a:endParaRPr>
        </a:p>
      </dgm:t>
    </dgm:pt>
    <dgm:pt modelId="{C0452C45-2A7A-4F4F-959B-FBD7B1FEC60B}" type="parTrans" cxnId="{6DF15C00-D013-4C23-BD23-D511FB97453B}">
      <dgm:prSet/>
      <dgm:spPr/>
      <dgm:t>
        <a:bodyPr/>
        <a:lstStyle/>
        <a:p>
          <a:endParaRPr lang="en-AU"/>
        </a:p>
      </dgm:t>
    </dgm:pt>
    <dgm:pt modelId="{85C105F2-1643-4963-8AA6-A8E390C5B36D}" type="sibTrans" cxnId="{6DF15C00-D013-4C23-BD23-D511FB97453B}">
      <dgm:prSet/>
      <dgm:spPr/>
      <dgm:t>
        <a:bodyPr/>
        <a:lstStyle/>
        <a:p>
          <a:endParaRPr lang="en-AU"/>
        </a:p>
      </dgm:t>
    </dgm:pt>
    <dgm:pt modelId="{534E51A1-AD23-46BF-8813-A6C6A788C97E}" type="pres">
      <dgm:prSet presAssocID="{61DABD1B-0B1F-40EB-8218-1472A7C6861B}" presName="linearFlow" presStyleCnt="0">
        <dgm:presLayoutVars>
          <dgm:dir/>
          <dgm:resizeHandles val="exact"/>
        </dgm:presLayoutVars>
      </dgm:prSet>
      <dgm:spPr/>
    </dgm:pt>
    <dgm:pt modelId="{0AD0E316-97AF-48D4-86F7-44E0EB371ABD}" type="pres">
      <dgm:prSet presAssocID="{C3B69186-F1C9-4E48-91D9-E79880F3D393}" presName="composite" presStyleCnt="0"/>
      <dgm:spPr/>
    </dgm:pt>
    <dgm:pt modelId="{7E3BA778-EF3B-4B0B-8A22-9BA7A57C0D92}" type="pres">
      <dgm:prSet presAssocID="{C3B69186-F1C9-4E48-91D9-E79880F3D393}" presName="imgShp" presStyleLbl="fgImgPlace1" presStyleIdx="0" presStyleCnt="1" custScaleX="57072" custScaleY="47382"/>
      <dgm:spPr/>
    </dgm:pt>
    <dgm:pt modelId="{76474EB0-0E25-42E1-82C3-E4F629278EAD}" type="pres">
      <dgm:prSet presAssocID="{C3B69186-F1C9-4E48-91D9-E79880F3D393}" presName="txShp" presStyleLbl="node1" presStyleIdx="0" presStyleCnt="1" custScaleX="113536" custScaleY="47384" custLinFactNeighborX="6545" custLinFactNeighborY="-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DF15C00-D013-4C23-BD23-D511FB97453B}" srcId="{61DABD1B-0B1F-40EB-8218-1472A7C6861B}" destId="{C3B69186-F1C9-4E48-91D9-E79880F3D393}" srcOrd="0" destOrd="0" parTransId="{C0452C45-2A7A-4F4F-959B-FBD7B1FEC60B}" sibTransId="{85C105F2-1643-4963-8AA6-A8E390C5B36D}"/>
    <dgm:cxn modelId="{36230670-FADB-43FF-A14D-8C5005AC2830}" type="presOf" srcId="{C3B69186-F1C9-4E48-91D9-E79880F3D393}" destId="{76474EB0-0E25-42E1-82C3-E4F629278EAD}" srcOrd="0" destOrd="0" presId="urn:microsoft.com/office/officeart/2005/8/layout/vList3"/>
    <dgm:cxn modelId="{DB21EEB7-6965-4356-84B6-99C4F39B60A1}" type="presOf" srcId="{61DABD1B-0B1F-40EB-8218-1472A7C6861B}" destId="{534E51A1-AD23-46BF-8813-A6C6A788C97E}" srcOrd="0" destOrd="0" presId="urn:microsoft.com/office/officeart/2005/8/layout/vList3"/>
    <dgm:cxn modelId="{10564544-0257-4912-8233-55B9707B1B23}" type="presParOf" srcId="{534E51A1-AD23-46BF-8813-A6C6A788C97E}" destId="{0AD0E316-97AF-48D4-86F7-44E0EB371ABD}" srcOrd="0" destOrd="0" presId="urn:microsoft.com/office/officeart/2005/8/layout/vList3"/>
    <dgm:cxn modelId="{365F4E4D-809B-43D1-B985-93014EDBF676}" type="presParOf" srcId="{0AD0E316-97AF-48D4-86F7-44E0EB371ABD}" destId="{7E3BA778-EF3B-4B0B-8A22-9BA7A57C0D92}" srcOrd="0" destOrd="0" presId="urn:microsoft.com/office/officeart/2005/8/layout/vList3"/>
    <dgm:cxn modelId="{99D17D9A-59DE-4207-BC8D-44AB2AFF2827}" type="presParOf" srcId="{0AD0E316-97AF-48D4-86F7-44E0EB371ABD}" destId="{76474EB0-0E25-42E1-82C3-E4F629278EAD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DABD1B-0B1F-40EB-8218-1472A7C6861B}" type="doc">
      <dgm:prSet loTypeId="urn:microsoft.com/office/officeart/2005/8/layout/vList3" loCatId="list" qsTypeId="urn:microsoft.com/office/officeart/2005/8/quickstyle/simple1#3" qsCatId="simple" csTypeId="urn:microsoft.com/office/officeart/2005/8/colors/accent1_2#3" csCatId="accent1" phldr="1"/>
      <dgm:spPr/>
    </dgm:pt>
    <dgm:pt modelId="{C3B69186-F1C9-4E48-91D9-E79880F3D393}">
      <dgm:prSet phldrT="[Text]" custT="1"/>
      <dgm:spPr>
        <a:solidFill>
          <a:srgbClr val="7FA3CF"/>
        </a:solidFill>
      </dgm:spPr>
      <dgm:t>
        <a:bodyPr/>
        <a:lstStyle/>
        <a:p>
          <a:pPr algn="l"/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3. การค้นหากลุ่มเป้าหมาย </a:t>
          </a:r>
          <a:br>
            <a:rPr lang="th-TH" sz="36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    และการรับรองสถานะของครัวเรือน </a:t>
          </a:r>
          <a:endParaRPr lang="en-AU" sz="36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C0452C45-2A7A-4F4F-959B-FBD7B1FEC60B}" type="parTrans" cxnId="{6DF15C00-D013-4C23-BD23-D511FB97453B}">
      <dgm:prSet/>
      <dgm:spPr/>
      <dgm:t>
        <a:bodyPr/>
        <a:lstStyle/>
        <a:p>
          <a:endParaRPr lang="en-AU"/>
        </a:p>
      </dgm:t>
    </dgm:pt>
    <dgm:pt modelId="{85C105F2-1643-4963-8AA6-A8E390C5B36D}" type="sibTrans" cxnId="{6DF15C00-D013-4C23-BD23-D511FB97453B}">
      <dgm:prSet/>
      <dgm:spPr/>
      <dgm:t>
        <a:bodyPr/>
        <a:lstStyle/>
        <a:p>
          <a:endParaRPr lang="en-AU"/>
        </a:p>
      </dgm:t>
    </dgm:pt>
    <dgm:pt modelId="{534E51A1-AD23-46BF-8813-A6C6A788C97E}" type="pres">
      <dgm:prSet presAssocID="{61DABD1B-0B1F-40EB-8218-1472A7C6861B}" presName="linearFlow" presStyleCnt="0">
        <dgm:presLayoutVars>
          <dgm:dir/>
          <dgm:resizeHandles val="exact"/>
        </dgm:presLayoutVars>
      </dgm:prSet>
      <dgm:spPr/>
    </dgm:pt>
    <dgm:pt modelId="{0AD0E316-97AF-48D4-86F7-44E0EB371ABD}" type="pres">
      <dgm:prSet presAssocID="{C3B69186-F1C9-4E48-91D9-E79880F3D393}" presName="composite" presStyleCnt="0"/>
      <dgm:spPr/>
    </dgm:pt>
    <dgm:pt modelId="{7E3BA778-EF3B-4B0B-8A22-9BA7A57C0D92}" type="pres">
      <dgm:prSet presAssocID="{C3B69186-F1C9-4E48-91D9-E79880F3D393}" presName="imgShp" presStyleLbl="fgImgPlace1" presStyleIdx="0" presStyleCnt="1" custScaleX="57072" custScaleY="47382"/>
      <dgm:spPr/>
    </dgm:pt>
    <dgm:pt modelId="{76474EB0-0E25-42E1-82C3-E4F629278EAD}" type="pres">
      <dgm:prSet presAssocID="{C3B69186-F1C9-4E48-91D9-E79880F3D393}" presName="txShp" presStyleLbl="node1" presStyleIdx="0" presStyleCnt="1" custScaleX="119364" custScaleY="47384" custLinFactNeighborX="6545" custLinFactNeighborY="-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DF15C00-D013-4C23-BD23-D511FB97453B}" srcId="{61DABD1B-0B1F-40EB-8218-1472A7C6861B}" destId="{C3B69186-F1C9-4E48-91D9-E79880F3D393}" srcOrd="0" destOrd="0" parTransId="{C0452C45-2A7A-4F4F-959B-FBD7B1FEC60B}" sibTransId="{85C105F2-1643-4963-8AA6-A8E390C5B36D}"/>
    <dgm:cxn modelId="{CD597877-9E95-4547-929C-D09B02781E98}" type="presOf" srcId="{C3B69186-F1C9-4E48-91D9-E79880F3D393}" destId="{76474EB0-0E25-42E1-82C3-E4F629278EAD}" srcOrd="0" destOrd="0" presId="urn:microsoft.com/office/officeart/2005/8/layout/vList3"/>
    <dgm:cxn modelId="{94CD0E01-7BB2-4BA5-8DAF-F238CA20B724}" type="presOf" srcId="{61DABD1B-0B1F-40EB-8218-1472A7C6861B}" destId="{534E51A1-AD23-46BF-8813-A6C6A788C97E}" srcOrd="0" destOrd="0" presId="urn:microsoft.com/office/officeart/2005/8/layout/vList3"/>
    <dgm:cxn modelId="{ACA6E94D-819D-463E-A288-97532B9399AE}" type="presParOf" srcId="{534E51A1-AD23-46BF-8813-A6C6A788C97E}" destId="{0AD0E316-97AF-48D4-86F7-44E0EB371ABD}" srcOrd="0" destOrd="0" presId="urn:microsoft.com/office/officeart/2005/8/layout/vList3"/>
    <dgm:cxn modelId="{BFFBBB5B-37FA-43A7-B4D3-1CD223E03300}" type="presParOf" srcId="{0AD0E316-97AF-48D4-86F7-44E0EB371ABD}" destId="{7E3BA778-EF3B-4B0B-8A22-9BA7A57C0D92}" srcOrd="0" destOrd="0" presId="urn:microsoft.com/office/officeart/2005/8/layout/vList3"/>
    <dgm:cxn modelId="{286863AD-12C8-4AE4-BF91-F085425D9F02}" type="presParOf" srcId="{0AD0E316-97AF-48D4-86F7-44E0EB371ABD}" destId="{76474EB0-0E25-42E1-82C3-E4F629278EAD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DABD1B-0B1F-40EB-8218-1472A7C6861B}" type="doc">
      <dgm:prSet loTypeId="urn:microsoft.com/office/officeart/2005/8/layout/vList3" loCatId="list" qsTypeId="urn:microsoft.com/office/officeart/2005/8/quickstyle/simple1#4" qsCatId="simple" csTypeId="urn:microsoft.com/office/officeart/2005/8/colors/accent1_2#4" csCatId="accent1" phldr="1"/>
      <dgm:spPr/>
    </dgm:pt>
    <dgm:pt modelId="{C3B69186-F1C9-4E48-91D9-E79880F3D393}">
      <dgm:prSet phldrT="[Text]" custT="1"/>
      <dgm:spPr>
        <a:solidFill>
          <a:srgbClr val="7FA3CF"/>
        </a:solidFill>
      </dgm:spPr>
      <dgm:t>
        <a:bodyPr/>
        <a:lstStyle/>
        <a:p>
          <a:pPr algn="l"/>
          <a:r>
            <a:rPr lang="th-TH" sz="3600" b="1" smtClean="0">
              <a:latin typeface="TH SarabunPSK" pitchFamily="34" charset="-34"/>
              <a:cs typeface="TH SarabunPSK" pitchFamily="34" charset="-34"/>
            </a:rPr>
            <a:t>4</a:t>
          </a:r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. การลงทะเบียน </a:t>
          </a:r>
          <a:br>
            <a:rPr lang="th-TH" sz="36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3600" b="1" smtClean="0">
              <a:latin typeface="TH SarabunPSK" pitchFamily="34" charset="-34"/>
              <a:cs typeface="TH SarabunPSK" pitchFamily="34" charset="-34"/>
            </a:rPr>
            <a:t>    </a:t>
          </a:r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และขั้นตอนการลงทะเบียน</a:t>
          </a:r>
          <a:endParaRPr lang="en-AU" sz="36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C0452C45-2A7A-4F4F-959B-FBD7B1FEC60B}" type="parTrans" cxnId="{6DF15C00-D013-4C23-BD23-D511FB97453B}">
      <dgm:prSet/>
      <dgm:spPr/>
      <dgm:t>
        <a:bodyPr/>
        <a:lstStyle/>
        <a:p>
          <a:endParaRPr lang="en-AU"/>
        </a:p>
      </dgm:t>
    </dgm:pt>
    <dgm:pt modelId="{85C105F2-1643-4963-8AA6-A8E390C5B36D}" type="sibTrans" cxnId="{6DF15C00-D013-4C23-BD23-D511FB97453B}">
      <dgm:prSet/>
      <dgm:spPr/>
      <dgm:t>
        <a:bodyPr/>
        <a:lstStyle/>
        <a:p>
          <a:endParaRPr lang="en-AU"/>
        </a:p>
      </dgm:t>
    </dgm:pt>
    <dgm:pt modelId="{534E51A1-AD23-46BF-8813-A6C6A788C97E}" type="pres">
      <dgm:prSet presAssocID="{61DABD1B-0B1F-40EB-8218-1472A7C6861B}" presName="linearFlow" presStyleCnt="0">
        <dgm:presLayoutVars>
          <dgm:dir/>
          <dgm:resizeHandles val="exact"/>
        </dgm:presLayoutVars>
      </dgm:prSet>
      <dgm:spPr/>
    </dgm:pt>
    <dgm:pt modelId="{0AD0E316-97AF-48D4-86F7-44E0EB371ABD}" type="pres">
      <dgm:prSet presAssocID="{C3B69186-F1C9-4E48-91D9-E79880F3D393}" presName="composite" presStyleCnt="0"/>
      <dgm:spPr/>
    </dgm:pt>
    <dgm:pt modelId="{7E3BA778-EF3B-4B0B-8A22-9BA7A57C0D92}" type="pres">
      <dgm:prSet presAssocID="{C3B69186-F1C9-4E48-91D9-E79880F3D393}" presName="imgShp" presStyleLbl="fgImgPlace1" presStyleIdx="0" presStyleCnt="1" custScaleX="57072" custScaleY="47382"/>
      <dgm:spPr/>
    </dgm:pt>
    <dgm:pt modelId="{76474EB0-0E25-42E1-82C3-E4F629278EAD}" type="pres">
      <dgm:prSet presAssocID="{C3B69186-F1C9-4E48-91D9-E79880F3D393}" presName="txShp" presStyleLbl="node1" presStyleIdx="0" presStyleCnt="1" custScaleX="119364" custScaleY="47384" custLinFactNeighborX="6545" custLinFactNeighborY="-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DF15C00-D013-4C23-BD23-D511FB97453B}" srcId="{61DABD1B-0B1F-40EB-8218-1472A7C6861B}" destId="{C3B69186-F1C9-4E48-91D9-E79880F3D393}" srcOrd="0" destOrd="0" parTransId="{C0452C45-2A7A-4F4F-959B-FBD7B1FEC60B}" sibTransId="{85C105F2-1643-4963-8AA6-A8E390C5B36D}"/>
    <dgm:cxn modelId="{BC164CB9-0FF2-491A-82B9-86E56BFE7AC5}" type="presOf" srcId="{61DABD1B-0B1F-40EB-8218-1472A7C6861B}" destId="{534E51A1-AD23-46BF-8813-A6C6A788C97E}" srcOrd="0" destOrd="0" presId="urn:microsoft.com/office/officeart/2005/8/layout/vList3"/>
    <dgm:cxn modelId="{6915546B-BAA1-4495-99FF-4297A67971AE}" type="presOf" srcId="{C3B69186-F1C9-4E48-91D9-E79880F3D393}" destId="{76474EB0-0E25-42E1-82C3-E4F629278EAD}" srcOrd="0" destOrd="0" presId="urn:microsoft.com/office/officeart/2005/8/layout/vList3"/>
    <dgm:cxn modelId="{5594DA20-D753-4B68-A219-7607E454C820}" type="presParOf" srcId="{534E51A1-AD23-46BF-8813-A6C6A788C97E}" destId="{0AD0E316-97AF-48D4-86F7-44E0EB371ABD}" srcOrd="0" destOrd="0" presId="urn:microsoft.com/office/officeart/2005/8/layout/vList3"/>
    <dgm:cxn modelId="{11D66971-C22E-4A12-98D6-B1B63128FE9B}" type="presParOf" srcId="{0AD0E316-97AF-48D4-86F7-44E0EB371ABD}" destId="{7E3BA778-EF3B-4B0B-8A22-9BA7A57C0D92}" srcOrd="0" destOrd="0" presId="urn:microsoft.com/office/officeart/2005/8/layout/vList3"/>
    <dgm:cxn modelId="{62FA9F20-F36E-41D3-9A82-A6BDC3437B20}" type="presParOf" srcId="{0AD0E316-97AF-48D4-86F7-44E0EB371ABD}" destId="{76474EB0-0E25-42E1-82C3-E4F629278EAD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DABD1B-0B1F-40EB-8218-1472A7C6861B}" type="doc">
      <dgm:prSet loTypeId="urn:microsoft.com/office/officeart/2005/8/layout/vList3" loCatId="list" qsTypeId="urn:microsoft.com/office/officeart/2005/8/quickstyle/simple1#5" qsCatId="simple" csTypeId="urn:microsoft.com/office/officeart/2005/8/colors/accent1_2#5" csCatId="accent1" phldr="1"/>
      <dgm:spPr/>
    </dgm:pt>
    <dgm:pt modelId="{C3B69186-F1C9-4E48-91D9-E79880F3D393}">
      <dgm:prSet phldrT="[Text]" custT="1"/>
      <dgm:spPr>
        <a:solidFill>
          <a:srgbClr val="7FA3CF"/>
        </a:solidFill>
      </dgm:spPr>
      <dgm:t>
        <a:bodyPr/>
        <a:lstStyle/>
        <a:p>
          <a:pPr algn="l"/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5. การประกาศรายชื่อผู้ขอรับสิทธิ </a:t>
          </a:r>
          <a:br>
            <a:rPr lang="th-TH" sz="36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    และการติดประกาศ</a:t>
          </a:r>
          <a:endParaRPr lang="en-AU" sz="36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C0452C45-2A7A-4F4F-959B-FBD7B1FEC60B}" type="parTrans" cxnId="{6DF15C00-D013-4C23-BD23-D511FB97453B}">
      <dgm:prSet/>
      <dgm:spPr/>
      <dgm:t>
        <a:bodyPr/>
        <a:lstStyle/>
        <a:p>
          <a:endParaRPr lang="en-AU"/>
        </a:p>
      </dgm:t>
    </dgm:pt>
    <dgm:pt modelId="{85C105F2-1643-4963-8AA6-A8E390C5B36D}" type="sibTrans" cxnId="{6DF15C00-D013-4C23-BD23-D511FB97453B}">
      <dgm:prSet/>
      <dgm:spPr/>
      <dgm:t>
        <a:bodyPr/>
        <a:lstStyle/>
        <a:p>
          <a:endParaRPr lang="en-AU"/>
        </a:p>
      </dgm:t>
    </dgm:pt>
    <dgm:pt modelId="{534E51A1-AD23-46BF-8813-A6C6A788C97E}" type="pres">
      <dgm:prSet presAssocID="{61DABD1B-0B1F-40EB-8218-1472A7C6861B}" presName="linearFlow" presStyleCnt="0">
        <dgm:presLayoutVars>
          <dgm:dir/>
          <dgm:resizeHandles val="exact"/>
        </dgm:presLayoutVars>
      </dgm:prSet>
      <dgm:spPr/>
    </dgm:pt>
    <dgm:pt modelId="{0AD0E316-97AF-48D4-86F7-44E0EB371ABD}" type="pres">
      <dgm:prSet presAssocID="{C3B69186-F1C9-4E48-91D9-E79880F3D393}" presName="composite" presStyleCnt="0"/>
      <dgm:spPr/>
    </dgm:pt>
    <dgm:pt modelId="{7E3BA778-EF3B-4B0B-8A22-9BA7A57C0D92}" type="pres">
      <dgm:prSet presAssocID="{C3B69186-F1C9-4E48-91D9-E79880F3D393}" presName="imgShp" presStyleLbl="fgImgPlace1" presStyleIdx="0" presStyleCnt="1" custScaleX="57072" custScaleY="47382"/>
      <dgm:spPr/>
    </dgm:pt>
    <dgm:pt modelId="{76474EB0-0E25-42E1-82C3-E4F629278EAD}" type="pres">
      <dgm:prSet presAssocID="{C3B69186-F1C9-4E48-91D9-E79880F3D393}" presName="txShp" presStyleLbl="node1" presStyleIdx="0" presStyleCnt="1" custScaleX="119364" custScaleY="47384" custLinFactNeighborX="6545" custLinFactNeighborY="-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DF15C00-D013-4C23-BD23-D511FB97453B}" srcId="{61DABD1B-0B1F-40EB-8218-1472A7C6861B}" destId="{C3B69186-F1C9-4E48-91D9-E79880F3D393}" srcOrd="0" destOrd="0" parTransId="{C0452C45-2A7A-4F4F-959B-FBD7B1FEC60B}" sibTransId="{85C105F2-1643-4963-8AA6-A8E390C5B36D}"/>
    <dgm:cxn modelId="{37F67EA0-7C0D-416B-B2B8-CA758BEBDB3C}" type="presOf" srcId="{C3B69186-F1C9-4E48-91D9-E79880F3D393}" destId="{76474EB0-0E25-42E1-82C3-E4F629278EAD}" srcOrd="0" destOrd="0" presId="urn:microsoft.com/office/officeart/2005/8/layout/vList3"/>
    <dgm:cxn modelId="{7606CBBE-DFE7-45ED-92B8-7A63FD3576B5}" type="presOf" srcId="{61DABD1B-0B1F-40EB-8218-1472A7C6861B}" destId="{534E51A1-AD23-46BF-8813-A6C6A788C97E}" srcOrd="0" destOrd="0" presId="urn:microsoft.com/office/officeart/2005/8/layout/vList3"/>
    <dgm:cxn modelId="{4C76C4AE-906C-4F9A-865A-BA1BD38384C8}" type="presParOf" srcId="{534E51A1-AD23-46BF-8813-A6C6A788C97E}" destId="{0AD0E316-97AF-48D4-86F7-44E0EB371ABD}" srcOrd="0" destOrd="0" presId="urn:microsoft.com/office/officeart/2005/8/layout/vList3"/>
    <dgm:cxn modelId="{B5465313-F299-48EA-AB45-C7F19E428FD1}" type="presParOf" srcId="{0AD0E316-97AF-48D4-86F7-44E0EB371ABD}" destId="{7E3BA778-EF3B-4B0B-8A22-9BA7A57C0D92}" srcOrd="0" destOrd="0" presId="urn:microsoft.com/office/officeart/2005/8/layout/vList3"/>
    <dgm:cxn modelId="{82988405-205D-4ACF-B8B1-465567CCE8CC}" type="presParOf" srcId="{0AD0E316-97AF-48D4-86F7-44E0EB371ABD}" destId="{76474EB0-0E25-42E1-82C3-E4F629278EAD}" srcOrd="1" destOrd="0" presId="urn:microsoft.com/office/officeart/2005/8/layout/v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DABD1B-0B1F-40EB-8218-1472A7C6861B}" type="doc">
      <dgm:prSet loTypeId="urn:microsoft.com/office/officeart/2005/8/layout/vList3" loCatId="list" qsTypeId="urn:microsoft.com/office/officeart/2005/8/quickstyle/simple1#6" qsCatId="simple" csTypeId="urn:microsoft.com/office/officeart/2005/8/colors/accent1_2#6" csCatId="accent1" phldr="1"/>
      <dgm:spPr/>
    </dgm:pt>
    <dgm:pt modelId="{C3B69186-F1C9-4E48-91D9-E79880F3D393}">
      <dgm:prSet phldrT="[Text]" custT="1"/>
      <dgm:spPr>
        <a:solidFill>
          <a:srgbClr val="7FA3CF"/>
        </a:solidFill>
      </dgm:spPr>
      <dgm:t>
        <a:bodyPr/>
        <a:lstStyle/>
        <a:p>
          <a:pPr algn="l"/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6. การประสานงาน และการส่งต่อข้อมูล</a:t>
          </a:r>
          <a:endParaRPr lang="en-AU" sz="36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C0452C45-2A7A-4F4F-959B-FBD7B1FEC60B}" type="parTrans" cxnId="{6DF15C00-D013-4C23-BD23-D511FB97453B}">
      <dgm:prSet/>
      <dgm:spPr/>
      <dgm:t>
        <a:bodyPr/>
        <a:lstStyle/>
        <a:p>
          <a:endParaRPr lang="en-AU"/>
        </a:p>
      </dgm:t>
    </dgm:pt>
    <dgm:pt modelId="{85C105F2-1643-4963-8AA6-A8E390C5B36D}" type="sibTrans" cxnId="{6DF15C00-D013-4C23-BD23-D511FB97453B}">
      <dgm:prSet/>
      <dgm:spPr/>
      <dgm:t>
        <a:bodyPr/>
        <a:lstStyle/>
        <a:p>
          <a:endParaRPr lang="en-AU"/>
        </a:p>
      </dgm:t>
    </dgm:pt>
    <dgm:pt modelId="{534E51A1-AD23-46BF-8813-A6C6A788C97E}" type="pres">
      <dgm:prSet presAssocID="{61DABD1B-0B1F-40EB-8218-1472A7C6861B}" presName="linearFlow" presStyleCnt="0">
        <dgm:presLayoutVars>
          <dgm:dir/>
          <dgm:resizeHandles val="exact"/>
        </dgm:presLayoutVars>
      </dgm:prSet>
      <dgm:spPr/>
    </dgm:pt>
    <dgm:pt modelId="{0AD0E316-97AF-48D4-86F7-44E0EB371ABD}" type="pres">
      <dgm:prSet presAssocID="{C3B69186-F1C9-4E48-91D9-E79880F3D393}" presName="composite" presStyleCnt="0"/>
      <dgm:spPr/>
    </dgm:pt>
    <dgm:pt modelId="{7E3BA778-EF3B-4B0B-8A22-9BA7A57C0D92}" type="pres">
      <dgm:prSet presAssocID="{C3B69186-F1C9-4E48-91D9-E79880F3D393}" presName="imgShp" presStyleLbl="fgImgPlace1" presStyleIdx="0" presStyleCnt="1" custScaleX="57072" custScaleY="47382"/>
      <dgm:spPr/>
    </dgm:pt>
    <dgm:pt modelId="{76474EB0-0E25-42E1-82C3-E4F629278EAD}" type="pres">
      <dgm:prSet presAssocID="{C3B69186-F1C9-4E48-91D9-E79880F3D393}" presName="txShp" presStyleLbl="node1" presStyleIdx="0" presStyleCnt="1" custScaleX="119364" custScaleY="47384" custLinFactNeighborX="6545" custLinFactNeighborY="-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DF15C00-D013-4C23-BD23-D511FB97453B}" srcId="{61DABD1B-0B1F-40EB-8218-1472A7C6861B}" destId="{C3B69186-F1C9-4E48-91D9-E79880F3D393}" srcOrd="0" destOrd="0" parTransId="{C0452C45-2A7A-4F4F-959B-FBD7B1FEC60B}" sibTransId="{85C105F2-1643-4963-8AA6-A8E390C5B36D}"/>
    <dgm:cxn modelId="{87331A6E-ACC5-43A4-8196-029B57B04472}" type="presOf" srcId="{C3B69186-F1C9-4E48-91D9-E79880F3D393}" destId="{76474EB0-0E25-42E1-82C3-E4F629278EAD}" srcOrd="0" destOrd="0" presId="urn:microsoft.com/office/officeart/2005/8/layout/vList3"/>
    <dgm:cxn modelId="{B3792158-7594-4725-8A69-C5FFC588130A}" type="presOf" srcId="{61DABD1B-0B1F-40EB-8218-1472A7C6861B}" destId="{534E51A1-AD23-46BF-8813-A6C6A788C97E}" srcOrd="0" destOrd="0" presId="urn:microsoft.com/office/officeart/2005/8/layout/vList3"/>
    <dgm:cxn modelId="{80A460FA-75D2-444E-BB77-D4B32A24E424}" type="presParOf" srcId="{534E51A1-AD23-46BF-8813-A6C6A788C97E}" destId="{0AD0E316-97AF-48D4-86F7-44E0EB371ABD}" srcOrd="0" destOrd="0" presId="urn:microsoft.com/office/officeart/2005/8/layout/vList3"/>
    <dgm:cxn modelId="{BBB8EC52-AFBD-4CF7-9899-A3B4598E6A3D}" type="presParOf" srcId="{0AD0E316-97AF-48D4-86F7-44E0EB371ABD}" destId="{7E3BA778-EF3B-4B0B-8A22-9BA7A57C0D92}" srcOrd="0" destOrd="0" presId="urn:microsoft.com/office/officeart/2005/8/layout/vList3"/>
    <dgm:cxn modelId="{63F16F54-5022-499D-9796-B42438DA7E7C}" type="presParOf" srcId="{0AD0E316-97AF-48D4-86F7-44E0EB371ABD}" destId="{76474EB0-0E25-42E1-82C3-E4F629278EAD}" srcOrd="1" destOrd="0" presId="urn:microsoft.com/office/officeart/2005/8/layout/vLis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DABD1B-0B1F-40EB-8218-1472A7C6861B}" type="doc">
      <dgm:prSet loTypeId="urn:microsoft.com/office/officeart/2005/8/layout/vList3" loCatId="list" qsTypeId="urn:microsoft.com/office/officeart/2005/8/quickstyle/simple1#7" qsCatId="simple" csTypeId="urn:microsoft.com/office/officeart/2005/8/colors/accent1_2#7" csCatId="accent1" phldr="1"/>
      <dgm:spPr/>
    </dgm:pt>
    <dgm:pt modelId="{C3B69186-F1C9-4E48-91D9-E79880F3D393}">
      <dgm:prSet phldrT="[Text]" custT="1"/>
      <dgm:spPr>
        <a:solidFill>
          <a:srgbClr val="7FA3CF"/>
        </a:solidFill>
      </dgm:spPr>
      <dgm:t>
        <a:bodyPr/>
        <a:lstStyle/>
        <a:p>
          <a:pPr algn="l"/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7. การยื่นสูติบัตร และเอกสารเพิ่มเติม</a:t>
          </a:r>
          <a:br>
            <a:rPr lang="th-TH" sz="3600" b="1" dirty="0" smtClean="0">
              <a:latin typeface="TH SarabunPSK" pitchFamily="34" charset="-34"/>
              <a:cs typeface="TH SarabunPSK" pitchFamily="34" charset="-34"/>
            </a:rPr>
          </a:br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   ภายหลังการลงทะเบียน</a:t>
          </a:r>
          <a:endParaRPr lang="en-AU" sz="36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C0452C45-2A7A-4F4F-959B-FBD7B1FEC60B}" type="parTrans" cxnId="{6DF15C00-D013-4C23-BD23-D511FB97453B}">
      <dgm:prSet/>
      <dgm:spPr/>
      <dgm:t>
        <a:bodyPr/>
        <a:lstStyle/>
        <a:p>
          <a:endParaRPr lang="en-AU"/>
        </a:p>
      </dgm:t>
    </dgm:pt>
    <dgm:pt modelId="{85C105F2-1643-4963-8AA6-A8E390C5B36D}" type="sibTrans" cxnId="{6DF15C00-D013-4C23-BD23-D511FB97453B}">
      <dgm:prSet/>
      <dgm:spPr/>
      <dgm:t>
        <a:bodyPr/>
        <a:lstStyle/>
        <a:p>
          <a:endParaRPr lang="en-AU"/>
        </a:p>
      </dgm:t>
    </dgm:pt>
    <dgm:pt modelId="{534E51A1-AD23-46BF-8813-A6C6A788C97E}" type="pres">
      <dgm:prSet presAssocID="{61DABD1B-0B1F-40EB-8218-1472A7C6861B}" presName="linearFlow" presStyleCnt="0">
        <dgm:presLayoutVars>
          <dgm:dir/>
          <dgm:resizeHandles val="exact"/>
        </dgm:presLayoutVars>
      </dgm:prSet>
      <dgm:spPr/>
    </dgm:pt>
    <dgm:pt modelId="{0AD0E316-97AF-48D4-86F7-44E0EB371ABD}" type="pres">
      <dgm:prSet presAssocID="{C3B69186-F1C9-4E48-91D9-E79880F3D393}" presName="composite" presStyleCnt="0"/>
      <dgm:spPr/>
    </dgm:pt>
    <dgm:pt modelId="{7E3BA778-EF3B-4B0B-8A22-9BA7A57C0D92}" type="pres">
      <dgm:prSet presAssocID="{C3B69186-F1C9-4E48-91D9-E79880F3D393}" presName="imgShp" presStyleLbl="fgImgPlace1" presStyleIdx="0" presStyleCnt="1" custScaleX="57072" custScaleY="47382"/>
      <dgm:spPr/>
    </dgm:pt>
    <dgm:pt modelId="{76474EB0-0E25-42E1-82C3-E4F629278EAD}" type="pres">
      <dgm:prSet presAssocID="{C3B69186-F1C9-4E48-91D9-E79880F3D393}" presName="txShp" presStyleLbl="node1" presStyleIdx="0" presStyleCnt="1" custScaleX="119364" custScaleY="47384" custLinFactNeighborX="6545" custLinFactNeighborY="-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DF15C00-D013-4C23-BD23-D511FB97453B}" srcId="{61DABD1B-0B1F-40EB-8218-1472A7C6861B}" destId="{C3B69186-F1C9-4E48-91D9-E79880F3D393}" srcOrd="0" destOrd="0" parTransId="{C0452C45-2A7A-4F4F-959B-FBD7B1FEC60B}" sibTransId="{85C105F2-1643-4963-8AA6-A8E390C5B36D}"/>
    <dgm:cxn modelId="{BAAF0746-E629-4828-8DA7-6037128E8BC7}" type="presOf" srcId="{C3B69186-F1C9-4E48-91D9-E79880F3D393}" destId="{76474EB0-0E25-42E1-82C3-E4F629278EAD}" srcOrd="0" destOrd="0" presId="urn:microsoft.com/office/officeart/2005/8/layout/vList3"/>
    <dgm:cxn modelId="{452D0921-8880-4FC3-AB01-064DF709C9F3}" type="presOf" srcId="{61DABD1B-0B1F-40EB-8218-1472A7C6861B}" destId="{534E51A1-AD23-46BF-8813-A6C6A788C97E}" srcOrd="0" destOrd="0" presId="urn:microsoft.com/office/officeart/2005/8/layout/vList3"/>
    <dgm:cxn modelId="{F3E6B8D8-80CB-438F-A927-5542EAC7131B}" type="presParOf" srcId="{534E51A1-AD23-46BF-8813-A6C6A788C97E}" destId="{0AD0E316-97AF-48D4-86F7-44E0EB371ABD}" srcOrd="0" destOrd="0" presId="urn:microsoft.com/office/officeart/2005/8/layout/vList3"/>
    <dgm:cxn modelId="{61106626-031C-4DB0-BD53-F1BA7D5E4C5A}" type="presParOf" srcId="{0AD0E316-97AF-48D4-86F7-44E0EB371ABD}" destId="{7E3BA778-EF3B-4B0B-8A22-9BA7A57C0D92}" srcOrd="0" destOrd="0" presId="urn:microsoft.com/office/officeart/2005/8/layout/vList3"/>
    <dgm:cxn modelId="{8D9E2B01-5C56-47B2-AD9F-E5311FA15EF1}" type="presParOf" srcId="{0AD0E316-97AF-48D4-86F7-44E0EB371ABD}" destId="{76474EB0-0E25-42E1-82C3-E4F629278EAD}" srcOrd="1" destOrd="0" presId="urn:microsoft.com/office/officeart/2005/8/layout/vLis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DABD1B-0B1F-40EB-8218-1472A7C6861B}" type="doc">
      <dgm:prSet loTypeId="urn:microsoft.com/office/officeart/2005/8/layout/vList3" loCatId="list" qsTypeId="urn:microsoft.com/office/officeart/2005/8/quickstyle/simple1#8" qsCatId="simple" csTypeId="urn:microsoft.com/office/officeart/2005/8/colors/accent1_2#8" csCatId="accent1" phldr="1"/>
      <dgm:spPr/>
    </dgm:pt>
    <dgm:pt modelId="{C3B69186-F1C9-4E48-91D9-E79880F3D393}">
      <dgm:prSet phldrT="[Text]" custT="1"/>
      <dgm:spPr>
        <a:solidFill>
          <a:srgbClr val="7FA3CF"/>
        </a:solidFill>
      </dgm:spPr>
      <dgm:t>
        <a:bodyPr/>
        <a:lstStyle/>
        <a:p>
          <a:pPr algn="l"/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8. การจ่ายเงิน</a:t>
          </a:r>
          <a:endParaRPr lang="en-AU" sz="36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C0452C45-2A7A-4F4F-959B-FBD7B1FEC60B}" type="parTrans" cxnId="{6DF15C00-D013-4C23-BD23-D511FB97453B}">
      <dgm:prSet/>
      <dgm:spPr/>
      <dgm:t>
        <a:bodyPr/>
        <a:lstStyle/>
        <a:p>
          <a:endParaRPr lang="en-AU"/>
        </a:p>
      </dgm:t>
    </dgm:pt>
    <dgm:pt modelId="{85C105F2-1643-4963-8AA6-A8E390C5B36D}" type="sibTrans" cxnId="{6DF15C00-D013-4C23-BD23-D511FB97453B}">
      <dgm:prSet/>
      <dgm:spPr/>
      <dgm:t>
        <a:bodyPr/>
        <a:lstStyle/>
        <a:p>
          <a:endParaRPr lang="en-AU"/>
        </a:p>
      </dgm:t>
    </dgm:pt>
    <dgm:pt modelId="{534E51A1-AD23-46BF-8813-A6C6A788C97E}" type="pres">
      <dgm:prSet presAssocID="{61DABD1B-0B1F-40EB-8218-1472A7C6861B}" presName="linearFlow" presStyleCnt="0">
        <dgm:presLayoutVars>
          <dgm:dir/>
          <dgm:resizeHandles val="exact"/>
        </dgm:presLayoutVars>
      </dgm:prSet>
      <dgm:spPr/>
    </dgm:pt>
    <dgm:pt modelId="{0AD0E316-97AF-48D4-86F7-44E0EB371ABD}" type="pres">
      <dgm:prSet presAssocID="{C3B69186-F1C9-4E48-91D9-E79880F3D393}" presName="composite" presStyleCnt="0"/>
      <dgm:spPr/>
    </dgm:pt>
    <dgm:pt modelId="{7E3BA778-EF3B-4B0B-8A22-9BA7A57C0D92}" type="pres">
      <dgm:prSet presAssocID="{C3B69186-F1C9-4E48-91D9-E79880F3D393}" presName="imgShp" presStyleLbl="fgImgPlace1" presStyleIdx="0" presStyleCnt="1" custScaleX="18546" custScaleY="47382"/>
      <dgm:spPr/>
    </dgm:pt>
    <dgm:pt modelId="{76474EB0-0E25-42E1-82C3-E4F629278EAD}" type="pres">
      <dgm:prSet presAssocID="{C3B69186-F1C9-4E48-91D9-E79880F3D393}" presName="txShp" presStyleLbl="node1" presStyleIdx="0" presStyleCnt="1" custScaleX="67501" custScaleY="47384" custLinFactNeighborX="-26639" custLinFactNeighborY="-13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DF15C00-D013-4C23-BD23-D511FB97453B}" srcId="{61DABD1B-0B1F-40EB-8218-1472A7C6861B}" destId="{C3B69186-F1C9-4E48-91D9-E79880F3D393}" srcOrd="0" destOrd="0" parTransId="{C0452C45-2A7A-4F4F-959B-FBD7B1FEC60B}" sibTransId="{85C105F2-1643-4963-8AA6-A8E390C5B36D}"/>
    <dgm:cxn modelId="{ABA7B8EC-489E-4DE2-A07E-E88E5B4388BB}" type="presOf" srcId="{61DABD1B-0B1F-40EB-8218-1472A7C6861B}" destId="{534E51A1-AD23-46BF-8813-A6C6A788C97E}" srcOrd="0" destOrd="0" presId="urn:microsoft.com/office/officeart/2005/8/layout/vList3"/>
    <dgm:cxn modelId="{45A2AA5D-8BC5-49F8-849D-997FF957EBB0}" type="presOf" srcId="{C3B69186-F1C9-4E48-91D9-E79880F3D393}" destId="{76474EB0-0E25-42E1-82C3-E4F629278EAD}" srcOrd="0" destOrd="0" presId="urn:microsoft.com/office/officeart/2005/8/layout/vList3"/>
    <dgm:cxn modelId="{712B7C10-0770-4C97-903E-F277B2D622DA}" type="presParOf" srcId="{534E51A1-AD23-46BF-8813-A6C6A788C97E}" destId="{0AD0E316-97AF-48D4-86F7-44E0EB371ABD}" srcOrd="0" destOrd="0" presId="urn:microsoft.com/office/officeart/2005/8/layout/vList3"/>
    <dgm:cxn modelId="{315C1544-7D7F-4789-9965-35349087FF34}" type="presParOf" srcId="{0AD0E316-97AF-48D4-86F7-44E0EB371ABD}" destId="{7E3BA778-EF3B-4B0B-8A22-9BA7A57C0D92}" srcOrd="0" destOrd="0" presId="urn:microsoft.com/office/officeart/2005/8/layout/vList3"/>
    <dgm:cxn modelId="{83F86288-4503-4169-9869-5DF776955F5D}" type="presParOf" srcId="{0AD0E316-97AF-48D4-86F7-44E0EB371ABD}" destId="{76474EB0-0E25-42E1-82C3-E4F629278EAD}" srcOrd="1" destOrd="0" presId="urn:microsoft.com/office/officeart/2005/8/layout/vLis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DABD1B-0B1F-40EB-8218-1472A7C6861B}" type="doc">
      <dgm:prSet loTypeId="urn:microsoft.com/office/officeart/2005/8/layout/vList3" loCatId="list" qsTypeId="urn:microsoft.com/office/officeart/2005/8/quickstyle/simple1#9" qsCatId="simple" csTypeId="urn:microsoft.com/office/officeart/2005/8/colors/accent1_2#9" csCatId="accent1" phldr="1"/>
      <dgm:spPr/>
    </dgm:pt>
    <dgm:pt modelId="{C3B69186-F1C9-4E48-91D9-E79880F3D393}">
      <dgm:prSet phldrT="[Text]" custT="1"/>
      <dgm:spPr>
        <a:solidFill>
          <a:srgbClr val="7FA3CF"/>
        </a:solidFill>
      </dgm:spPr>
      <dgm:t>
        <a:bodyPr/>
        <a:lstStyle/>
        <a:p>
          <a:pPr algn="l"/>
          <a:r>
            <a:rPr lang="th-TH" sz="3600" b="1" dirty="0" smtClean="0">
              <a:latin typeface="TH SarabunPSK" pitchFamily="34" charset="-34"/>
              <a:cs typeface="TH SarabunPSK" pitchFamily="34" charset="-34"/>
            </a:rPr>
            <a:t>8. การจ่ายเงิน</a:t>
          </a:r>
          <a:endParaRPr lang="en-AU" sz="3600" b="1" dirty="0" smtClean="0">
            <a:latin typeface="TH SarabunPSK" pitchFamily="34" charset="-34"/>
            <a:cs typeface="TH SarabunPSK" pitchFamily="34" charset="-34"/>
          </a:endParaRPr>
        </a:p>
      </dgm:t>
    </dgm:pt>
    <dgm:pt modelId="{C0452C45-2A7A-4F4F-959B-FBD7B1FEC60B}" type="parTrans" cxnId="{6DF15C00-D013-4C23-BD23-D511FB97453B}">
      <dgm:prSet/>
      <dgm:spPr/>
      <dgm:t>
        <a:bodyPr/>
        <a:lstStyle/>
        <a:p>
          <a:endParaRPr lang="en-AU"/>
        </a:p>
      </dgm:t>
    </dgm:pt>
    <dgm:pt modelId="{85C105F2-1643-4963-8AA6-A8E390C5B36D}" type="sibTrans" cxnId="{6DF15C00-D013-4C23-BD23-D511FB97453B}">
      <dgm:prSet/>
      <dgm:spPr/>
      <dgm:t>
        <a:bodyPr/>
        <a:lstStyle/>
        <a:p>
          <a:endParaRPr lang="en-AU"/>
        </a:p>
      </dgm:t>
    </dgm:pt>
    <dgm:pt modelId="{534E51A1-AD23-46BF-8813-A6C6A788C97E}" type="pres">
      <dgm:prSet presAssocID="{61DABD1B-0B1F-40EB-8218-1472A7C6861B}" presName="linearFlow" presStyleCnt="0">
        <dgm:presLayoutVars>
          <dgm:dir/>
          <dgm:resizeHandles val="exact"/>
        </dgm:presLayoutVars>
      </dgm:prSet>
      <dgm:spPr/>
    </dgm:pt>
    <dgm:pt modelId="{0AD0E316-97AF-48D4-86F7-44E0EB371ABD}" type="pres">
      <dgm:prSet presAssocID="{C3B69186-F1C9-4E48-91D9-E79880F3D393}" presName="composite" presStyleCnt="0"/>
      <dgm:spPr/>
    </dgm:pt>
    <dgm:pt modelId="{7E3BA778-EF3B-4B0B-8A22-9BA7A57C0D92}" type="pres">
      <dgm:prSet presAssocID="{C3B69186-F1C9-4E48-91D9-E79880F3D393}" presName="imgShp" presStyleLbl="fgImgPlace1" presStyleIdx="0" presStyleCnt="1" custScaleX="18546" custScaleY="47382"/>
      <dgm:spPr/>
    </dgm:pt>
    <dgm:pt modelId="{76474EB0-0E25-42E1-82C3-E4F629278EAD}" type="pres">
      <dgm:prSet presAssocID="{C3B69186-F1C9-4E48-91D9-E79880F3D393}" presName="txShp" presStyleLbl="node1" presStyleIdx="0" presStyleCnt="1" custScaleX="67501" custScaleY="47384" custLinFactNeighborX="-26639" custLinFactNeighborY="-13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DF15C00-D013-4C23-BD23-D511FB97453B}" srcId="{61DABD1B-0B1F-40EB-8218-1472A7C6861B}" destId="{C3B69186-F1C9-4E48-91D9-E79880F3D393}" srcOrd="0" destOrd="0" parTransId="{C0452C45-2A7A-4F4F-959B-FBD7B1FEC60B}" sibTransId="{85C105F2-1643-4963-8AA6-A8E390C5B36D}"/>
    <dgm:cxn modelId="{11FB3A2A-7B6E-4F83-AF03-F43A18AF9062}" type="presOf" srcId="{C3B69186-F1C9-4E48-91D9-E79880F3D393}" destId="{76474EB0-0E25-42E1-82C3-E4F629278EAD}" srcOrd="0" destOrd="0" presId="urn:microsoft.com/office/officeart/2005/8/layout/vList3"/>
    <dgm:cxn modelId="{1B45499C-9BEF-4D4E-BA2E-55DAF7364CD7}" type="presOf" srcId="{61DABD1B-0B1F-40EB-8218-1472A7C6861B}" destId="{534E51A1-AD23-46BF-8813-A6C6A788C97E}" srcOrd="0" destOrd="0" presId="urn:microsoft.com/office/officeart/2005/8/layout/vList3"/>
    <dgm:cxn modelId="{4B623AD6-A17C-494C-9F7B-67CF156EE1C8}" type="presParOf" srcId="{534E51A1-AD23-46BF-8813-A6C6A788C97E}" destId="{0AD0E316-97AF-48D4-86F7-44E0EB371ABD}" srcOrd="0" destOrd="0" presId="urn:microsoft.com/office/officeart/2005/8/layout/vList3"/>
    <dgm:cxn modelId="{825968C2-28BF-4ED3-9719-9059E9B338FE}" type="presParOf" srcId="{0AD0E316-97AF-48D4-86F7-44E0EB371ABD}" destId="{7E3BA778-EF3B-4B0B-8A22-9BA7A57C0D92}" srcOrd="0" destOrd="0" presId="urn:microsoft.com/office/officeart/2005/8/layout/vList3"/>
    <dgm:cxn modelId="{DC3894F4-1BBB-4820-88F9-C865713890C7}" type="presParOf" srcId="{0AD0E316-97AF-48D4-86F7-44E0EB371ABD}" destId="{76474EB0-0E25-42E1-82C3-E4F629278EAD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02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C49B2-F886-483D-89B1-FC8E0653A259}" type="datetimeFigureOut">
              <a:rPr lang="en-US"/>
              <a:pPr>
                <a:defRPr/>
              </a:pPr>
              <a:t>9/15/2015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6500"/>
            <a:ext cx="29702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025" y="8826500"/>
            <a:ext cx="29702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7CCC4B-FC2B-4DA1-AD7F-E32765BECDD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02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44DDAE-95D2-4DC8-8C56-C14B9A2E23B9}" type="datetimeFigureOut">
              <a:rPr lang="en-US"/>
              <a:pPr>
                <a:defRPr/>
              </a:pPr>
              <a:t>9/15/2015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4838"/>
            <a:ext cx="5483225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6500"/>
            <a:ext cx="29702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025" y="8826500"/>
            <a:ext cx="29702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BECA66-29BB-444A-BFD2-16BCCA50EE1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21507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A6E00-1AE1-441F-86D9-4C39F88B8B68}" type="slidenum">
              <a:rPr lang="en-US"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29699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4904B-68E9-4CD0-8004-355B13794072}" type="slidenum">
              <a:rPr lang="en-US"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DABB4-F3A6-4ECE-90BF-DE2182AB1CC0}" type="datetimeFigureOut">
              <a:rPr lang="th-TH"/>
              <a:pPr>
                <a:defRPr/>
              </a:pPr>
              <a:t>15/09/58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BAF41-6157-4087-A069-42176D41CC7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B0623-CC69-49C5-A86F-690EB28529D0}" type="datetimeFigureOut">
              <a:rPr lang="th-TH"/>
              <a:pPr>
                <a:defRPr/>
              </a:pPr>
              <a:t>15/09/58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D7C62-9D36-43DD-BCE9-266E1A20384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DE094-E115-4C83-8628-A0DF3BC13DBD}" type="datetimeFigureOut">
              <a:rPr lang="th-TH"/>
              <a:pPr>
                <a:defRPr/>
              </a:pPr>
              <a:t>15/09/58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633A-B69C-4DFF-BFAB-FF2229FBF03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B9AF3-6988-4419-87FA-FE4495246990}" type="datetimeFigureOut">
              <a:rPr lang="th-TH"/>
              <a:pPr>
                <a:defRPr/>
              </a:pPr>
              <a:t>15/09/58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B94C-1076-4E5A-9010-0715118D161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4EDF-F7B6-445F-B0BF-D8E217C4B416}" type="datetimeFigureOut">
              <a:rPr lang="th-TH"/>
              <a:pPr>
                <a:defRPr/>
              </a:pPr>
              <a:t>15/09/58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8E711-BD07-4AB5-93B5-1682A605BC4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80E6E-3430-4D8B-9DBE-BA90A01846AA}" type="datetimeFigureOut">
              <a:rPr lang="th-TH"/>
              <a:pPr>
                <a:defRPr/>
              </a:pPr>
              <a:t>15/09/58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A7537-7C94-4908-B9D4-AFA00E0A06A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4A27-0578-463E-BD89-CB3AA141A9F7}" type="datetimeFigureOut">
              <a:rPr lang="th-TH"/>
              <a:pPr>
                <a:defRPr/>
              </a:pPr>
              <a:t>15/09/58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1B6E1-395C-4CCD-80B7-78CD55789FA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B67D-D251-4040-B27E-0D4D6CEC2BB9}" type="datetimeFigureOut">
              <a:rPr lang="th-TH"/>
              <a:pPr>
                <a:defRPr/>
              </a:pPr>
              <a:t>15/09/58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B375-F5EA-4713-BCCA-96E0BB08E3A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48BB-FA33-4BC0-97EF-F90983A39EFA}" type="datetimeFigureOut">
              <a:rPr lang="th-TH"/>
              <a:pPr>
                <a:defRPr/>
              </a:pPr>
              <a:t>15/09/58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90AE-5F79-4ECB-99F2-BD3AD014023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16647-BC0A-44DE-81E7-40714DBE60EC}" type="datetimeFigureOut">
              <a:rPr lang="th-TH"/>
              <a:pPr>
                <a:defRPr/>
              </a:pPr>
              <a:t>15/09/58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3C12-EC72-4856-B258-75E82FDC942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E4D8-EAF4-492C-AFA5-7285FE41705E}" type="datetimeFigureOut">
              <a:rPr lang="th-TH"/>
              <a:pPr>
                <a:defRPr/>
              </a:pPr>
              <a:t>15/09/58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40AB7-1D76-454B-AE51-4997B06F725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1F26A1-5845-4C25-B1B1-B2F89D3603A2}" type="datetimeFigureOut">
              <a:rPr lang="th-TH"/>
              <a:pPr>
                <a:defRPr/>
              </a:pPr>
              <a:t>15/09/58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BE2BAA-781A-4282-82F7-EBDE00110C9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6.xml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2052" name="รูปภาพ 3"/>
          <p:cNvPicPr>
            <a:picLocks noChangeAspect="1"/>
          </p:cNvPicPr>
          <p:nvPr/>
        </p:nvPicPr>
        <p:blipFill>
          <a:blip r:embed="rId2"/>
          <a:srcRect l="10448" b="16547"/>
          <a:stretch>
            <a:fillRect/>
          </a:stretch>
        </p:blipFill>
        <p:spPr bwMode="auto">
          <a:xfrm>
            <a:off x="777875" y="1795463"/>
            <a:ext cx="7651750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28600"/>
            <a:ext cx="1928813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C:\Users\1234\Desktop\KAN\ปก คู่มือโครงการเงินอุดหนุนเด็กแรกเกิด.jpg"/>
          <p:cNvPicPr>
            <a:picLocks noChangeAspect="1" noChangeArrowheads="1"/>
          </p:cNvPicPr>
          <p:nvPr/>
        </p:nvPicPr>
        <p:blipFill>
          <a:blip r:embed="rId4"/>
          <a:srcRect t="6979" b="57237"/>
          <a:stretch>
            <a:fillRect/>
          </a:stretch>
        </p:blipFill>
        <p:spPr bwMode="auto">
          <a:xfrm>
            <a:off x="785813" y="0"/>
            <a:ext cx="76231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4219604"/>
            <a:ext cx="9144000" cy="199547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h-TH" sz="1500" b="1" spc="50" dirty="0" smtClean="0">
                <a:ln w="11430"/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500" b="1" spc="50" dirty="0" smtClean="0">
                <a:ln w="11430"/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โดย  นางเทพวัลย์ </a:t>
            </a:r>
            <a:r>
              <a:rPr lang="th-TH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ภรณ</a:t>
            </a:r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วลัย</a:t>
            </a:r>
            <a:endParaRPr lang="th-TH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fontAlgn="auto">
              <a:spcAft>
                <a:spcPts val="0"/>
              </a:spcAft>
              <a:defRPr/>
            </a:pPr>
            <a:endParaRPr lang="th-TH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  <a:p>
            <a:pPr fontAlgn="auto">
              <a:spcAft>
                <a:spcPts val="0"/>
              </a:spcAft>
              <a:defRPr/>
            </a:pPr>
            <a:endParaRPr lang="th-TH" sz="600" b="1" spc="50" dirty="0" smtClean="0">
              <a:ln w="11430"/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h-TH" sz="3600" b="1" spc="50" dirty="0" smtClean="0">
                <a:ln w="11430">
                  <a:solidFill>
                    <a:srgbClr val="0000FF"/>
                  </a:solidFill>
                </a:ln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ประธานคณะทำงานเตรียม</a:t>
            </a:r>
            <a:r>
              <a:rPr lang="th-TH" sz="3600" b="1" spc="50" dirty="0">
                <a:ln w="11430">
                  <a:solidFill>
                    <a:srgbClr val="0000FF"/>
                  </a:solidFill>
                </a:ln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th-TH" sz="3600" b="1" spc="50" dirty="0" smtClean="0">
                <a:ln w="11430">
                  <a:solidFill>
                    <a:srgbClr val="0000FF"/>
                  </a:solidFill>
                </a:ln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วามพร้อมการดำเนินงาน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sz="3600" b="1" spc="50" dirty="0" smtClean="0">
                <a:ln w="11430">
                  <a:solidFill>
                    <a:srgbClr val="0000FF"/>
                  </a:solidFill>
                </a:ln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โครงการเงินอุดหนุนเพื่อการเลี้ยงดูเด็กแรกเกิด</a:t>
            </a:r>
            <a:endParaRPr lang="en-US" sz="4000" b="1" spc="50" dirty="0">
              <a:ln w="11430">
                <a:solidFill>
                  <a:srgbClr val="0000FF"/>
                </a:solidFill>
              </a:ln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234\Desktop\KAN\bg-daily-new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68636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-142908" y="-24"/>
          <a:ext cx="857256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8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14313"/>
            <a:ext cx="22860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AutoShape 8"/>
          <p:cNvSpPr>
            <a:spLocks noChangeArrowheads="1"/>
          </p:cNvSpPr>
          <p:nvPr/>
        </p:nvSpPr>
        <p:spPr bwMode="auto">
          <a:xfrm>
            <a:off x="642938" y="2500313"/>
            <a:ext cx="8143875" cy="1357312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thaiDist"/>
            <a:r>
              <a:rPr lang="th-TH">
                <a:latin typeface="TH SarabunPSK" pitchFamily="34" charset="-34"/>
                <a:ea typeface="Arial" pitchFamily="34" charset="0"/>
                <a:cs typeface="TH SarabunPSK" pitchFamily="34" charset="-34"/>
              </a:rPr>
              <a:t>	</a:t>
            </a:r>
            <a:r>
              <a:rPr lang="th-TH" b="1">
                <a:latin typeface="TH SarabunPSK" pitchFamily="34" charset="-34"/>
                <a:ea typeface="Arial" pitchFamily="34" charset="0"/>
                <a:cs typeface="TH SarabunPSK" pitchFamily="34" charset="-34"/>
              </a:rPr>
              <a:t>รัฐบาล สถานพยาบาลของรัฐ อปท. อสม. อพม. กำนัน ผู้ใหญ่บ้าน</a:t>
            </a:r>
            <a:r>
              <a:rPr lang="th-TH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ประชาสัมพันธ์และค้นหากลุ่มเป้าหมาย เพื่อเชิญชวนหญิงตั้งครรภ์ที่มีคุณสมบัติ</a:t>
            </a:r>
            <a:br>
              <a:rPr lang="th-TH" b="1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เข้าร่วมโครงการ </a:t>
            </a:r>
            <a:endParaRPr lang="en-AU" b="1">
              <a:latin typeface="Calibri" pitchFamily="34" charset="0"/>
              <a:cs typeface="Cordia New" pitchFamily="34" charset="-34"/>
            </a:endParaRPr>
          </a:p>
          <a:p>
            <a:pPr algn="ctr"/>
            <a:endParaRPr lang="en-US"/>
          </a:p>
        </p:txBody>
      </p:sp>
      <p:sp>
        <p:nvSpPr>
          <p:cNvPr id="25605" name="AutoShape 3"/>
          <p:cNvSpPr>
            <a:spLocks noChangeArrowheads="1"/>
          </p:cNvSpPr>
          <p:nvPr/>
        </p:nvSpPr>
        <p:spPr bwMode="auto">
          <a:xfrm>
            <a:off x="1071563" y="4233863"/>
            <a:ext cx="7000875" cy="6429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b="1">
                <a:latin typeface="TH SarabunPSK" pitchFamily="34" charset="-34"/>
                <a:ea typeface="Arial" pitchFamily="34" charset="0"/>
                <a:cs typeface="TH SarabunPSK" pitchFamily="34" charset="-34"/>
              </a:rPr>
              <a:t>ให้บริการฝากครรภ์ โดยสถานพยาบาลของรัฐ</a:t>
            </a:r>
            <a:endParaRPr lang="en-US" b="1">
              <a:ea typeface="Arial" pitchFamily="34" charset="0"/>
              <a:cs typeface="TH SarabunPSK" pitchFamily="34" charset="-34"/>
            </a:endParaRPr>
          </a:p>
        </p:txBody>
      </p:sp>
      <p:sp>
        <p:nvSpPr>
          <p:cNvPr id="25606" name="AutoShape 4"/>
          <p:cNvSpPr>
            <a:spLocks noChangeArrowheads="1"/>
          </p:cNvSpPr>
          <p:nvPr/>
        </p:nvSpPr>
        <p:spPr bwMode="auto">
          <a:xfrm>
            <a:off x="714375" y="5305425"/>
            <a:ext cx="7715250" cy="6238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b="1">
                <a:latin typeface="TH SarabunPSK" pitchFamily="34" charset="-34"/>
                <a:ea typeface="Arial" pitchFamily="34" charset="0"/>
                <a:cs typeface="TH SarabunPSK" pitchFamily="34" charset="-34"/>
              </a:rPr>
              <a:t>การรับรองสถานะครัวเรือน</a:t>
            </a:r>
            <a:r>
              <a:rPr lang="en-AU" b="1">
                <a:latin typeface="TH SarabunPSK" pitchFamily="34" charset="-34"/>
                <a:ea typeface="Arial" pitchFamily="34" charset="0"/>
                <a:cs typeface="TH SarabunPSK" pitchFamily="34" charset="-34"/>
              </a:rPr>
              <a:t> </a:t>
            </a:r>
            <a:r>
              <a:rPr lang="th-TH" b="1">
                <a:latin typeface="TH SarabunPSK" pitchFamily="34" charset="-34"/>
                <a:ea typeface="Arial" pitchFamily="34" charset="0"/>
                <a:cs typeface="TH SarabunPSK" pitchFamily="34" charset="-34"/>
              </a:rPr>
              <a:t>(ดร. 02) โดยผู้รับรองจำนวน </a:t>
            </a:r>
            <a:r>
              <a:rPr lang="en-AU" b="1">
                <a:latin typeface="TH SarabunPSK" pitchFamily="34" charset="-34"/>
                <a:ea typeface="Arial" pitchFamily="34" charset="0"/>
                <a:cs typeface="TH SarabunPSK" pitchFamily="34" charset="-34"/>
              </a:rPr>
              <a:t>2 </a:t>
            </a:r>
            <a:r>
              <a:rPr lang="th-TH" b="1">
                <a:latin typeface="TH SarabunPSK" pitchFamily="34" charset="-34"/>
                <a:ea typeface="Arial" pitchFamily="34" charset="0"/>
                <a:cs typeface="TH SarabunPSK" pitchFamily="34" charset="-34"/>
              </a:rPr>
              <a:t>คน</a:t>
            </a:r>
            <a:endParaRPr lang="en-US" b="1">
              <a:ea typeface="Arial" pitchFamily="34" charset="0"/>
              <a:cs typeface="TH SarabunPSK" pitchFamily="34" charset="-34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5604" grpId="0" animBg="1"/>
      <p:bldP spid="25605" grpId="0" animBg="1"/>
      <p:bldP spid="256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://thumb7.shutterstock.com/display_pic_with_logo/875032/139066961/stock-vector-clouds-design-over-sky-background-vector-illustration-139066961.jpg"/>
          <p:cNvPicPr>
            <a:picLocks noChangeAspect="1" noChangeArrowheads="1"/>
          </p:cNvPicPr>
          <p:nvPr/>
        </p:nvPicPr>
        <p:blipFill>
          <a:blip r:embed="rId2"/>
          <a:srcRect t="56210" b="6334"/>
          <a:stretch>
            <a:fillRect/>
          </a:stretch>
        </p:blipFill>
        <p:spPr bwMode="auto">
          <a:xfrm>
            <a:off x="-76200" y="762000"/>
            <a:ext cx="48768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สี่เหลี่ยมผืนผ้า 29"/>
          <p:cNvSpPr/>
          <p:nvPr/>
        </p:nvSpPr>
        <p:spPr>
          <a:xfrm>
            <a:off x="214282" y="1428736"/>
            <a:ext cx="230543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spc="150" dirty="0">
                <a:ln w="11430"/>
                <a:solidFill>
                  <a:srgbClr val="1D78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ผู้รับรองคนที่  1 </a:t>
            </a:r>
            <a:endParaRPr lang="th-TH" sz="3200" b="1" spc="150" dirty="0">
              <a:ln w="11430"/>
              <a:solidFill>
                <a:srgbClr val="1D78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506413" y="4248150"/>
            <a:ext cx="47371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อาสาสมัครสาธารณสุข (</a:t>
            </a:r>
            <a:r>
              <a:rPr lang="th-TH" sz="2200" dirty="0" err="1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ม.)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อาสาสมัครพัฒนาสังคมและความมั่นคงของมนุษย์ (</a:t>
            </a:r>
            <a:r>
              <a:rPr lang="th-TH" sz="2200" dirty="0" err="1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อพ</a:t>
            </a: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ม.)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519113" y="2149475"/>
            <a:ext cx="31242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ประธานกรรมการชุมชน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หรือหัวหน้าฝ่ายพัฒนาชุมชน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และสวัสดิการสังคมประจำสำนักงานเขต</a:t>
            </a:r>
          </a:p>
        </p:txBody>
      </p:sp>
      <p:sp>
        <p:nvSpPr>
          <p:cNvPr id="26629" name="สี่เหลี่ยมผืนผ้า 38"/>
          <p:cNvSpPr>
            <a:spLocks noChangeArrowheads="1"/>
          </p:cNvSpPr>
          <p:nvPr/>
        </p:nvSpPr>
        <p:spPr bwMode="auto">
          <a:xfrm>
            <a:off x="222250" y="3105150"/>
            <a:ext cx="1200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200" b="1">
                <a:solidFill>
                  <a:srgbClr val="1D78FF"/>
                </a:solidFill>
                <a:latin typeface="TH SarabunPSK" pitchFamily="34" charset="-34"/>
                <a:cs typeface="TH SarabunPSK" pitchFamily="34" charset="-34"/>
              </a:rPr>
              <a:t>เมืองพัทยา </a:t>
            </a:r>
            <a:r>
              <a:rPr lang="en-US" sz="2200" b="1">
                <a:solidFill>
                  <a:srgbClr val="1D78FF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200" b="1">
                <a:solidFill>
                  <a:srgbClr val="1D78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200">
              <a:solidFill>
                <a:srgbClr val="1D78FF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6630" name="สี่เหลี่ยมผืนผ้า 39"/>
          <p:cNvSpPr>
            <a:spLocks noChangeArrowheads="1"/>
          </p:cNvSpPr>
          <p:nvPr/>
        </p:nvSpPr>
        <p:spPr bwMode="auto">
          <a:xfrm>
            <a:off x="266700" y="1885950"/>
            <a:ext cx="17002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200" b="1">
                <a:solidFill>
                  <a:srgbClr val="1D78FF"/>
                </a:solidFill>
                <a:latin typeface="TH SarabunPSK" pitchFamily="34" charset="-34"/>
                <a:cs typeface="TH SarabunPSK" pitchFamily="34" charset="-34"/>
              </a:rPr>
              <a:t>กรุงเทพมหานคร </a:t>
            </a:r>
            <a:r>
              <a:rPr lang="en-US" sz="2200" b="1">
                <a:solidFill>
                  <a:srgbClr val="1D78FF"/>
                </a:solidFill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r>
              <a:rPr lang="en-US" sz="2200" b="1">
                <a:solidFill>
                  <a:srgbClr val="1D78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200">
              <a:solidFill>
                <a:srgbClr val="1D78FF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519113" y="3409950"/>
            <a:ext cx="298767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ประธานชุมชน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อาสาสมัครสาธารณสุขเมืองพัทยา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endParaRPr lang="th-TH" sz="22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632" name="สี่เหลี่ยมผืนผ้า 41"/>
          <p:cNvSpPr>
            <a:spLocks noChangeArrowheads="1"/>
          </p:cNvSpPr>
          <p:nvPr/>
        </p:nvSpPr>
        <p:spPr bwMode="auto">
          <a:xfrm>
            <a:off x="266700" y="3970338"/>
            <a:ext cx="35972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200" b="1">
                <a:solidFill>
                  <a:srgbClr val="1D78FF"/>
                </a:solidFill>
                <a:latin typeface="TH SarabunPSK" pitchFamily="34" charset="-34"/>
                <a:cs typeface="TH SarabunPSK" pitchFamily="34" charset="-34"/>
              </a:rPr>
              <a:t>เทศบาล/องค์การบริหารส่วนตำบล (อบต.) </a:t>
            </a:r>
            <a:r>
              <a:rPr lang="en-US" sz="2200" b="1">
                <a:solidFill>
                  <a:srgbClr val="1D78FF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endParaRPr lang="th-TH" sz="2200">
              <a:solidFill>
                <a:srgbClr val="1D78FF"/>
              </a:solidFill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12298" name="Picture 8" descr="http://previews.123rf.com/images/rudyardmace/rudyardmace1010/rudyardmace101000002/7880422-Grass-on-Clear-Blue-Morning-Sky-Stock-Vector-cartoon.jpg"/>
          <p:cNvPicPr>
            <a:picLocks noChangeAspect="1" noChangeArrowheads="1"/>
          </p:cNvPicPr>
          <p:nvPr/>
        </p:nvPicPr>
        <p:blipFill>
          <a:blip r:embed="rId3"/>
          <a:srcRect l="24634" t="75612" b="6049"/>
          <a:stretch>
            <a:fillRect/>
          </a:stretch>
        </p:blipFill>
        <p:spPr bwMode="auto">
          <a:xfrm>
            <a:off x="4800600" y="6321425"/>
            <a:ext cx="43640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6" descr="http://thumb7.shutterstock.com/display_pic_with_logo/875032/139066961/stock-vector-clouds-design-over-sky-background-vector-illustration-139066961.jpg"/>
          <p:cNvPicPr>
            <a:picLocks noChangeAspect="1" noChangeArrowheads="1"/>
          </p:cNvPicPr>
          <p:nvPr/>
        </p:nvPicPr>
        <p:blipFill>
          <a:blip r:embed="rId2"/>
          <a:srcRect t="56210" r="10677" b="6334"/>
          <a:stretch>
            <a:fillRect/>
          </a:stretch>
        </p:blipFill>
        <p:spPr bwMode="auto">
          <a:xfrm>
            <a:off x="4800600" y="785813"/>
            <a:ext cx="435610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สี่เหลี่ยมผืนผ้า 44"/>
          <p:cNvSpPr/>
          <p:nvPr/>
        </p:nvSpPr>
        <p:spPr>
          <a:xfrm>
            <a:off x="5206131" y="1400164"/>
            <a:ext cx="219322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ผู้รับรองคนที่  2</a:t>
            </a:r>
            <a:endParaRPr lang="th-TH" sz="32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301" name="Picture 8" descr="http://previews.123rf.com/images/rudyardmace/rudyardmace1010/rudyardmace101000002/7880422-Grass-on-Clear-Blue-Morning-Sky-Stock-Vector-cartoon.jpg"/>
          <p:cNvPicPr>
            <a:picLocks noChangeAspect="1" noChangeArrowheads="1"/>
          </p:cNvPicPr>
          <p:nvPr/>
        </p:nvPicPr>
        <p:blipFill>
          <a:blip r:embed="rId3"/>
          <a:srcRect l="24634" t="75612" b="6049"/>
          <a:stretch>
            <a:fillRect/>
          </a:stretch>
        </p:blipFill>
        <p:spPr bwMode="auto">
          <a:xfrm>
            <a:off x="0" y="6321425"/>
            <a:ext cx="48006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มนมุมสี่เหลี่ยมผืนผ้าด้านทแยงมุม 46"/>
          <p:cNvSpPr/>
          <p:nvPr/>
        </p:nvSpPr>
        <p:spPr>
          <a:xfrm>
            <a:off x="4830763" y="819150"/>
            <a:ext cx="46037" cy="668178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5464175" y="2127250"/>
            <a:ext cx="1878013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ผู้อำนวยการเขต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หรือผู้ที่ได้รับมอบหมาย</a:t>
            </a: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5453063" y="3135313"/>
            <a:ext cx="3552825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ปลัดเมืองพัทยา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หรือรองปลัดเมืองพัทยาที่ได้รับมอบหมาย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5453063" y="4114800"/>
            <a:ext cx="3429000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กำนัน ผู้ใหญ่บ้าน ปลัดเทศบาล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หรือปลัดองค์การบริหารส่วนตำบล </a:t>
            </a: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5262994" y="2832670"/>
            <a:ext cx="1200970" cy="4308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ln w="50800"/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เมืองพัทยา </a:t>
            </a:r>
            <a:r>
              <a:rPr lang="en-US" sz="2200" b="1" dirty="0">
                <a:ln w="50800"/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200" b="1" dirty="0">
                <a:ln w="50800"/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200" b="1" dirty="0">
              <a:ln w="50800"/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5278314" y="3829055"/>
            <a:ext cx="3604465" cy="4308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ln w="50800"/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เทศบาล/ องค์การบริหารส่วนตำบล (</a:t>
            </a:r>
            <a:r>
              <a:rPr lang="th-TH" sz="2200" b="1" dirty="0" err="1">
                <a:ln w="50800"/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อบต</a:t>
            </a:r>
            <a:r>
              <a:rPr lang="th-TH" sz="2200" b="1" dirty="0">
                <a:ln w="50800"/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.) </a:t>
            </a:r>
            <a:r>
              <a:rPr lang="en-US" sz="2200" b="1" dirty="0">
                <a:ln w="50800"/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endParaRPr lang="th-TH" sz="2200" b="1" dirty="0">
              <a:ln w="50800"/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5254995" y="1842070"/>
            <a:ext cx="1636987" cy="4308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ln w="50800"/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กรุงเทพมหานคร </a:t>
            </a:r>
            <a:r>
              <a:rPr lang="en-US" sz="2200" b="1" dirty="0">
                <a:ln w="50800"/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200" b="1" dirty="0">
                <a:ln w="50800"/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200" b="1" dirty="0">
              <a:ln w="50800"/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6644" name="สี่เหลี่ยมผืนผ้า 25"/>
          <p:cNvSpPr>
            <a:spLocks noChangeArrowheads="1"/>
          </p:cNvSpPr>
          <p:nvPr/>
        </p:nvSpPr>
        <p:spPr bwMode="auto">
          <a:xfrm>
            <a:off x="282575" y="4884738"/>
            <a:ext cx="4432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200" b="1">
                <a:solidFill>
                  <a:srgbClr val="1D78FF"/>
                </a:solidFill>
                <a:latin typeface="TH SarabunPSK" pitchFamily="34" charset="-34"/>
                <a:cs typeface="TH SarabunPSK" pitchFamily="34" charset="-34"/>
              </a:rPr>
              <a:t>บ้านพักเด็กและครอบครัว/สถานสงเคราะห์ของรัฐ </a:t>
            </a:r>
            <a:r>
              <a:rPr lang="en-US" sz="2200" b="1">
                <a:solidFill>
                  <a:srgbClr val="1D78FF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endParaRPr lang="th-TH" sz="2200">
              <a:solidFill>
                <a:srgbClr val="1D78FF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357188" y="5214938"/>
            <a:ext cx="37147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เจ้าหน้าที่บ้านพักเด็กและครอบครัว 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เจ้าหน้าที่สถานสงเคราะห์ของรัฐ</a:t>
            </a:r>
          </a:p>
        </p:txBody>
      </p:sp>
      <p:sp>
        <p:nvSpPr>
          <p:cNvPr id="26646" name="สี่เหลี่ยมผืนผ้า 30"/>
          <p:cNvSpPr>
            <a:spLocks noChangeArrowheads="1"/>
          </p:cNvSpPr>
          <p:nvPr/>
        </p:nvSpPr>
        <p:spPr bwMode="auto">
          <a:xfrm>
            <a:off x="5000625" y="4757738"/>
            <a:ext cx="41433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200" b="1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บ้านพักเด็กและครอบครัว/สถานสงเคราะห์ของรัฐ </a:t>
            </a:r>
            <a:r>
              <a:rPr lang="en-US" sz="2200" b="1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endParaRPr lang="th-TH" sz="2200" b="1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5500688" y="5114925"/>
            <a:ext cx="4737100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หัวหน้าที่บ้านพักเด็กและครอบครัว /</a:t>
            </a:r>
            <a:b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ผู้ปกครองสถานสงเคราะห์ของรัฐ</a:t>
            </a: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ทั้งนี้</a:t>
            </a: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ผู้ที่มีคุณสมบัติ ต้องได้รับการรับรองความยากจนในแบบรับรองสถานะของครัวเรือน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(แบบ ดร.02)  ในหน้า 23 โดยมีผู้รับรอง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คน ดังนี้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26629" grpId="0"/>
      <p:bldP spid="26630" grpId="0"/>
      <p:bldP spid="41" grpId="0"/>
      <p:bldP spid="26632" grpId="0"/>
      <p:bldP spid="48" grpId="0"/>
      <p:bldP spid="49" grpId="0"/>
      <p:bldP spid="50" grpId="0"/>
      <p:bldP spid="26644" grpId="0"/>
      <p:bldP spid="28" grpId="0"/>
      <p:bldP spid="26646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-428625" y="0"/>
            <a:ext cx="9572625" cy="1312863"/>
          </a:xfrm>
          <a:prstGeom prst="round2DiagRect">
            <a:avLst/>
          </a:prstGeom>
          <a:gradFill flip="none" rotWithShape="1">
            <a:gsLst>
              <a:gs pos="0">
                <a:srgbClr val="FF99FF"/>
              </a:gs>
              <a:gs pos="50000">
                <a:srgbClr val="FFCCF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3" name="ชื่อเรื่อง 1"/>
          <p:cNvSpPr>
            <a:spLocks noGrp="1"/>
          </p:cNvSpPr>
          <p:nvPr>
            <p:ph type="title"/>
          </p:nvPr>
        </p:nvSpPr>
        <p:spPr>
          <a:xfrm>
            <a:off x="1384301" y="609600"/>
            <a:ext cx="7759700" cy="1143000"/>
          </a:xfrm>
          <a:solidFill>
            <a:srgbClr val="7030A0">
              <a:alpha val="67843"/>
            </a:srgb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ประเมินความยากจนระดับ</a:t>
            </a:r>
            <a:r>
              <a:rPr lang="th-TH" sz="3200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ครัวเรือน</a:t>
            </a:r>
            <a:br>
              <a:rPr lang="th-TH" sz="3200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ด้วยข้อมูลสถานะ</a:t>
            </a:r>
            <a:r>
              <a:rPr lang="th-TH" sz="3200" b="1" dirty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ครัวเรือน</a:t>
            </a:r>
            <a:endParaRPr lang="th-TH" sz="3200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16891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D:\กานต์\ร่าง CSG\pic เงินอุดหนุน\351_example.jpg"/>
          <p:cNvPicPr>
            <a:picLocks noChangeAspect="1" noChangeArrowheads="1"/>
          </p:cNvPicPr>
          <p:nvPr/>
        </p:nvPicPr>
        <p:blipFill>
          <a:blip r:embed="rId3"/>
          <a:srcRect t="13383" r="9091"/>
          <a:stretch>
            <a:fillRect/>
          </a:stretch>
        </p:blipFill>
        <p:spPr bwMode="auto">
          <a:xfrm>
            <a:off x="0" y="2897188"/>
            <a:ext cx="91440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สี่เหลี่ยมผืนผ้า 2"/>
          <p:cNvSpPr/>
          <p:nvPr/>
        </p:nvSpPr>
        <p:spPr>
          <a:xfrm>
            <a:off x="376237" y="2015119"/>
            <a:ext cx="8839201" cy="401648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การประเมินความยากจนระดับครัวเรือนด้วยข้อมูลประกอบสถานะครัวเรือน คือ การคาดประมาณ วิเคราะห์ และกำหนด</a:t>
            </a:r>
            <a:r>
              <a:rPr lang="th-TH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ข้อมูลความยากจนทางอ้อมที่ใช้ในการบ่งชี้ครัวเรือนยากจน และครัวเรือนที่เสี่ยงต่อความยากจน โดยต้องมีข้อเท็จจริง</a:t>
            </a:r>
            <a:r>
              <a:rPr lang="th-TH" b="1" u="sng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ข้อใดข้อหนึ่ง </a:t>
            </a:r>
            <a:r>
              <a:rPr lang="th-TH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ดังนี้</a:t>
            </a:r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1) ครอบครัวมีภาระพึ่งพิง ได้แก่ ในครอบครัวมีคนพิการ หรือผู้สูงอายุ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        หรือเด็ก</a:t>
            </a:r>
            <a:r>
              <a:rPr lang="th-TH" sz="2700" b="1" kern="700" dirty="0">
                <a:latin typeface="TH SarabunPSK" pitchFamily="34" charset="-34"/>
                <a:cs typeface="TH SarabunPSK" pitchFamily="34" charset="-34"/>
              </a:rPr>
              <a:t>อายุต่ำกว่า </a:t>
            </a:r>
            <a:r>
              <a:rPr lang="en-US" sz="2700" b="1" kern="700" dirty="0">
                <a:latin typeface="TH SarabunPSK" pitchFamily="34" charset="-34"/>
                <a:cs typeface="TH SarabunPSK" pitchFamily="34" charset="-34"/>
              </a:rPr>
              <a:t>15</a:t>
            </a:r>
            <a:r>
              <a:rPr lang="th-TH" sz="2700" b="1" kern="700" dirty="0">
                <a:latin typeface="TH SarabunPSK" pitchFamily="34" charset="-34"/>
                <a:cs typeface="TH SarabunPSK" pitchFamily="34" charset="-34"/>
              </a:rPr>
              <a:t> ปี หรือคนว่างงานอายุ 15 - 65 ปี หรือเป็นพ่อ / แม่เลี้ยงเดี่ยว</a:t>
            </a:r>
            <a:endParaRPr lang="en-US" sz="2700" b="1" kern="700" dirty="0"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    2) สภาพที่อยู่อาศัย สภาพบ้านชำรุดทรุดโทรม บ้านทำจากวัสดุพื้นบ้าน เช่น ไม้ไผ่ ใบจาก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        หรือวัสดุเหลือใช้ หรืออยู่บ้านเช่า</a:t>
            </a:r>
            <a:endParaRPr lang="en-US" sz="2700" b="1" dirty="0"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    3) ไม่มีรถยนต์ส่วนบุคคล รถปิกอัพ รถบรรทุกเล็ก รถตู้ </a:t>
            </a:r>
            <a:endParaRPr lang="en-US" sz="2700" b="1" dirty="0"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    4) เป็นเกษตรกรมีที่ดินทำกินไม่เกิน 1 ไร่	</a:t>
            </a:r>
            <a:endParaRPr lang="en-US" sz="27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7654" name="Picture 1" descr="C:\Users\1234\Desktop\KAN\old-people-clip-art-86469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5308600"/>
            <a:ext cx="20669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กานต์\ร่าง CSG\pic เงินอุดหนุน\BG-Top.gif"/>
          <p:cNvPicPr>
            <a:picLocks noChangeAspect="1" noChangeArrowheads="1"/>
          </p:cNvPicPr>
          <p:nvPr/>
        </p:nvPicPr>
        <p:blipFill>
          <a:blip r:embed="rId3"/>
          <a:srcRect b="19733"/>
          <a:stretch>
            <a:fillRect/>
          </a:stretch>
        </p:blipFill>
        <p:spPr bwMode="auto">
          <a:xfrm>
            <a:off x="69850" y="0"/>
            <a:ext cx="915035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Users\tun\Desktop\pic เงินอุดหนุน\Capture.PNG"/>
          <p:cNvPicPr>
            <a:picLocks noChangeAspect="1" noChangeArrowheads="1"/>
          </p:cNvPicPr>
          <p:nvPr/>
        </p:nvPicPr>
        <p:blipFill>
          <a:blip r:embed="rId4"/>
          <a:srcRect l="5217" t="5435"/>
          <a:stretch>
            <a:fillRect/>
          </a:stretch>
        </p:blipFill>
        <p:spPr bwMode="auto">
          <a:xfrm>
            <a:off x="0" y="0"/>
            <a:ext cx="27686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52400"/>
            <a:ext cx="16891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ตัวยึดเนื้อหา 2"/>
          <p:cNvSpPr txBox="1">
            <a:spLocks/>
          </p:cNvSpPr>
          <p:nvPr/>
        </p:nvSpPr>
        <p:spPr bwMode="auto">
          <a:xfrm>
            <a:off x="347663" y="2209800"/>
            <a:ext cx="86439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thaiDist">
              <a:spcBef>
                <a:spcPct val="20000"/>
              </a:spcBef>
              <a:buFont typeface="Arial" pitchFamily="34" charset="0"/>
              <a:buNone/>
            </a:pPr>
            <a:r>
              <a:rPr lang="th-TH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u="sng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ตัวอย่างที่</a:t>
            </a:r>
            <a:r>
              <a:rPr lang="th-TH" b="1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 1  </a:t>
            </a:r>
            <a:r>
              <a:rPr lang="th-TH">
                <a:latin typeface="TH SarabunPSK" pitchFamily="34" charset="-34"/>
                <a:cs typeface="TH SarabunPSK" pitchFamily="34" charset="-34"/>
              </a:rPr>
              <a:t>ครอบครัวหนึ่งมีสมาชิก 5 คน (รวมเด็กแรกเกิด) มีสมาชิกที่มีรายได้ 2 คน  คนละ 10,000 บาท   รวมมีรายได้ 20,000 บาท นำมาหารจำนวนสมาชิกทั้งหมด คือ     มีรายได้ต่อคนต่อเดือน เดือนละ  4,000 บาท จึงไม่ผ่านเกณฑ์คุณสมบัติครัวเรือนยากจน และครัวเรือนเสี่ยงต่อความยากจน</a:t>
            </a:r>
          </a:p>
          <a:p>
            <a:pPr marL="342900" indent="-342900" algn="thaiDist">
              <a:spcBef>
                <a:spcPct val="20000"/>
              </a:spcBef>
              <a:buFont typeface="Arial" pitchFamily="34" charset="0"/>
              <a:buNone/>
            </a:pPr>
            <a:endParaRPr lang="th-TH">
              <a:latin typeface="TH SarabunPSK" pitchFamily="34" charset="-34"/>
              <a:cs typeface="TH SarabunPSK" pitchFamily="34" charset="-34"/>
            </a:endParaRPr>
          </a:p>
          <a:p>
            <a:pPr marL="342900" indent="-342900" algn="thaiDist">
              <a:spcBef>
                <a:spcPct val="20000"/>
              </a:spcBef>
              <a:buFont typeface="Arial" pitchFamily="34" charset="0"/>
              <a:buNone/>
            </a:pPr>
            <a:r>
              <a:rPr lang="th-TH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b="1" u="sng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ตัวอย่างที่ </a:t>
            </a:r>
            <a:r>
              <a:rPr lang="th-TH" b="1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2  </a:t>
            </a:r>
            <a:r>
              <a:rPr lang="th-TH">
                <a:latin typeface="TH SarabunPSK" pitchFamily="34" charset="-34"/>
                <a:cs typeface="TH SarabunPSK" pitchFamily="34" charset="-34"/>
              </a:rPr>
              <a:t>ครอบครัวหนึ่งมีสมาชิก 7 คน (รวมเด็กแรกเกิด) มีสมาชิกที่มีรายได้ 2 คน  คนละ 10,000 บาท  รวมมีรายได้ 20,000 บาท นำมาหารจำนวนสมาชิกทั้งหมด คือ      มีรายได้ต่อคนต่อเดือน เดือนละ  2,857 บาท  จึงผ่านเกณฑ์คุณสมบัติครัวเรือนยากจน และครัวเรือนเสี่ยงต่อความยากจน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th-TH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01825" y="787400"/>
            <a:ext cx="54864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</a:t>
            </a:r>
            <a:r>
              <a:rPr lang="th-TH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การคำนวณรายได้</a:t>
            </a:r>
          </a:p>
        </p:txBody>
      </p:sp>
      <p:pic>
        <p:nvPicPr>
          <p:cNvPr id="14343" name="Picture 4" descr="http://static.weloveshopping.com/shop/client/000064/chornakorn/17121143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4000" y="69850"/>
            <a:ext cx="26162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234\Desktop\KAN\bg-daily-new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68636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-142908" y="-24"/>
          <a:ext cx="857256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4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14313"/>
            <a:ext cx="22860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สี่เหลี่ยมผืนผ้า 19"/>
          <p:cNvSpPr>
            <a:spLocks noChangeArrowheads="1"/>
          </p:cNvSpPr>
          <p:nvPr/>
        </p:nvSpPr>
        <p:spPr bwMode="auto">
          <a:xfrm>
            <a:off x="214313" y="2643188"/>
            <a:ext cx="86963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300"/>
              </a:lnSpc>
            </a:pPr>
            <a:r>
              <a:rPr lang="th-TH" b="1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การลงทะเบียนตามระยะเวลาที่กำหนด 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ระหว่างวันที่ </a:t>
            </a:r>
            <a:r>
              <a:rPr lang="en-US" sz="2400" b="1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 กันยายน </a:t>
            </a:r>
            <a:r>
              <a:rPr lang="en-US" sz="2400" b="1">
                <a:latin typeface="TH SarabunPSK" pitchFamily="34" charset="-34"/>
                <a:cs typeface="TH SarabunPSK" pitchFamily="34" charset="-34"/>
              </a:rPr>
              <a:t>2558 31 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มีนาคม </a:t>
            </a:r>
            <a:r>
              <a:rPr lang="en-US" sz="2400" b="1">
                <a:latin typeface="TH SarabunPSK" pitchFamily="34" charset="-34"/>
                <a:cs typeface="TH SarabunPSK" pitchFamily="34" charset="-34"/>
              </a:rPr>
              <a:t>2559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400" b="1">
                <a:latin typeface="TH SarabunPSK" pitchFamily="34" charset="-34"/>
                <a:cs typeface="TH SarabunPSK" pitchFamily="34" charset="-34"/>
              </a:rPr>
            </a:br>
            <a:r>
              <a:rPr lang="th-TH" sz="2400" b="1">
                <a:latin typeface="TH SarabunPSK" pitchFamily="34" charset="-34"/>
                <a:cs typeface="TH SarabunPSK" pitchFamily="34" charset="-34"/>
              </a:rPr>
              <a:t>ณ ที่ทำการองค์กรปกครองส่วนท้องถิ่น หรือสถานที่ ที่องค์กรปกครองส่วนท้องถิ่นกำหนด</a:t>
            </a:r>
            <a:endParaRPr lang="th-TH" b="1"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ts val="2300"/>
              </a:lnSpc>
            </a:pPr>
            <a:endParaRPr lang="en-US" sz="400"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2300"/>
              </a:lnSpc>
            </a:pPr>
            <a:r>
              <a:rPr lang="th-TH" b="1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b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1) กรุงเทพมหานคร </a:t>
            </a:r>
            <a:r>
              <a:rPr lang="en-US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ลงทะเบียน ณ สำนักงานเขต</a:t>
            </a:r>
            <a:endParaRPr lang="en-US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2300"/>
              </a:lnSpc>
            </a:pPr>
            <a:r>
              <a:rPr lang="th-TH">
                <a:solidFill>
                  <a:srgbClr val="336600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b="1">
                <a:solidFill>
                  <a:srgbClr val="336600"/>
                </a:solidFill>
                <a:latin typeface="TH SarabunPSK" pitchFamily="34" charset="-34"/>
                <a:cs typeface="TH SarabunPSK" pitchFamily="34" charset="-34"/>
              </a:rPr>
              <a:t>2) ต่างจังหวัด </a:t>
            </a:r>
            <a:r>
              <a:rPr lang="en-US">
                <a:solidFill>
                  <a:srgbClr val="3366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>
                <a:solidFill>
                  <a:srgbClr val="336600"/>
                </a:solidFill>
                <a:latin typeface="TH SarabunPSK" pitchFamily="34" charset="-34"/>
                <a:cs typeface="TH SarabunPSK" pitchFamily="34" charset="-34"/>
              </a:rPr>
              <a:t>ลงทะเบียน ณ ที่ทำการองค์การบริหารส่วนตำบล หรือเทศบาล</a:t>
            </a:r>
            <a:endParaRPr lang="en-US">
              <a:solidFill>
                <a:srgbClr val="3366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2300"/>
              </a:lnSpc>
            </a:pPr>
            <a:r>
              <a:rPr lang="th-TH" b="1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         3) เมืองพัทยา </a:t>
            </a:r>
            <a:r>
              <a:rPr lang="en-US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ลงทะเบียน ณ ศาลาว่าการเมืองพัทยา</a:t>
            </a:r>
          </a:p>
        </p:txBody>
      </p:sp>
      <p:sp>
        <p:nvSpPr>
          <p:cNvPr id="30725" name="สี่เหลี่ยมผืนผ้า 19"/>
          <p:cNvSpPr>
            <a:spLocks noChangeArrowheads="1"/>
          </p:cNvSpPr>
          <p:nvPr/>
        </p:nvSpPr>
        <p:spPr bwMode="auto">
          <a:xfrm>
            <a:off x="500063" y="4719638"/>
            <a:ext cx="81438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lnSpc>
                <a:spcPts val="2300"/>
              </a:lnSpc>
            </a:pPr>
            <a:r>
              <a:rPr lang="th-TH" b="1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การลงทะเบียนหลังระยะเวลาที่กำหนด 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อนุโลมให้ย้อนสิทธิ์ในการยื่นลงทะเบียนย้อนหลังได้ ภายในปีงบประมาณ พ.ศ.2559) โดยได้รับเงินย้อนหลังตั้งแต่เดือนที่เด็กเกิด จนครบ 12 เดือน กำหนดให้ยื่นเอกสารลงทะเบียน ระหว่างวันที่ 1 เมษายน 2559 - วันที่ 30 กันยายน 2559</a:t>
            </a:r>
            <a:br>
              <a:rPr lang="th-TH" sz="2400" b="1">
                <a:latin typeface="TH SarabunPSK" pitchFamily="34" charset="-34"/>
                <a:cs typeface="TH SarabunPSK" pitchFamily="34" charset="-34"/>
              </a:rPr>
            </a:br>
            <a:r>
              <a:rPr lang="th-TH" sz="2400" b="1" u="sng">
                <a:latin typeface="TH SarabunPSK" pitchFamily="34" charset="-34"/>
                <a:cs typeface="TH SarabunPSK" pitchFamily="34" charset="-34"/>
              </a:rPr>
              <a:t>โดยกรุงเทพมหานคร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 ยื่นเอกสารลงทะเบียน ณ กรมกิจการเด็กและเยาวชน ศูนย์ปฏิบัติการโครงการเงินอุดหนุนเพื่อการเลี้ยงดูเด็กแรกเกิด (ชั้น 2 อาคาร 3 ชั้น) </a:t>
            </a:r>
          </a:p>
          <a:p>
            <a:pPr algn="thaiDist">
              <a:lnSpc>
                <a:spcPts val="2300"/>
              </a:lnSpc>
            </a:pPr>
            <a:r>
              <a:rPr lang="th-TH" sz="2400" b="1" u="sng">
                <a:latin typeface="TH SarabunPSK" pitchFamily="34" charset="-34"/>
                <a:cs typeface="TH SarabunPSK" pitchFamily="34" charset="-34"/>
              </a:rPr>
              <a:t>ต่างจังหวัด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 ลงทะเบียน ณ สำนักงานพัฒนาสังคมและความมั่นคงของมนุษย์จังหวัด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642938" y="2205038"/>
            <a:ext cx="8215312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sz="2600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1) หญิงตั้งครรภ์ยื่นลงทะเบียนด้วยตนเอง </a:t>
            </a:r>
            <a:endParaRPr lang="en-AU" sz="2600" b="1">
              <a:ea typeface="Calibri" pitchFamily="34" charset="0"/>
              <a:cs typeface="TH SarabunPSK" pitchFamily="34" charset="-34"/>
            </a:endParaRPr>
          </a:p>
          <a:p>
            <a:pPr eaLnBrk="0" hangingPunct="0"/>
            <a:r>
              <a:rPr lang="en-US" sz="2600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2)</a:t>
            </a:r>
            <a:r>
              <a:rPr lang="th-TH" sz="2600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กรอกรายละเอียดตามแบบที่กำหนด แบบ ดร.</a:t>
            </a:r>
            <a:r>
              <a:rPr lang="en-US" sz="2600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01</a:t>
            </a:r>
            <a:r>
              <a:rPr lang="th-TH" sz="2600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ตามวัน เวลา และสถานที่ ที่กำหนด</a:t>
            </a:r>
            <a:endParaRPr lang="en-AU" sz="2600" b="1"/>
          </a:p>
          <a:p>
            <a:pPr eaLnBrk="0" hangingPunct="0"/>
            <a:r>
              <a:rPr lang="th-TH" sz="2600" b="1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600" b="1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600" b="1">
                <a:latin typeface="TH SarabunPSK" pitchFamily="34" charset="-34"/>
                <a:cs typeface="TH SarabunPSK" pitchFamily="34" charset="-34"/>
              </a:rPr>
              <a:t> ผู้ขอรับสิทธิ์ต้องยื่นหลักฐานเอกสารเพื่อประกอบการพิจาณา ดังนี้</a:t>
            </a:r>
            <a:r>
              <a:rPr lang="en-US" sz="2600" b="1">
                <a:latin typeface="TH SarabunPSK" pitchFamily="34" charset="-34"/>
                <a:cs typeface="TH SarabunPSK" pitchFamily="34" charset="-34"/>
              </a:rPr>
              <a:t>		</a:t>
            </a:r>
            <a:endParaRPr lang="en-AU" sz="2600" b="1"/>
          </a:p>
          <a:p>
            <a:pPr eaLnBrk="0" hangingPunct="0"/>
            <a:r>
              <a:rPr lang="th-TH" sz="2600" b="1">
                <a:latin typeface="TH SarabunPSK" pitchFamily="34" charset="-34"/>
                <a:cs typeface="TH SarabunPSK" pitchFamily="34" charset="-34"/>
              </a:rPr>
              <a:t>	(1) แบบลงทะเบียนเพื่อขอรับสิทธิ์ฯ (แบบ ดร.01)</a:t>
            </a:r>
            <a:endParaRPr lang="en-AU" sz="2600" b="1"/>
          </a:p>
          <a:p>
            <a:pPr eaLnBrk="0" hangingPunct="0"/>
            <a:r>
              <a:rPr lang="th-TH" sz="2600" b="1">
                <a:latin typeface="TH SarabunPSK" pitchFamily="34" charset="-34"/>
                <a:cs typeface="TH SarabunPSK" pitchFamily="34" charset="-34"/>
              </a:rPr>
              <a:t>	(2) แบบรับรองสถานะของครัวเรือน (แบบ ดร.02) 	</a:t>
            </a:r>
            <a:endParaRPr lang="en-AU" sz="2600" b="1"/>
          </a:p>
          <a:p>
            <a:pPr eaLnBrk="0" hangingPunct="0"/>
            <a:r>
              <a:rPr lang="th-TH" sz="2600" b="1">
                <a:latin typeface="TH SarabunPSK" pitchFamily="34" charset="-34"/>
                <a:cs typeface="TH SarabunPSK" pitchFamily="34" charset="-34"/>
              </a:rPr>
              <a:t>	(3) สำเนาบัตรประจำตัวประชาชนของหญิงตั้งครรภ์</a:t>
            </a:r>
            <a:endParaRPr lang="en-AU" sz="2600" b="1"/>
          </a:p>
          <a:p>
            <a:pPr eaLnBrk="0" hangingPunct="0"/>
            <a:r>
              <a:rPr lang="th-TH" sz="2600" b="1">
                <a:latin typeface="TH SarabunPSK" pitchFamily="34" charset="-34"/>
                <a:cs typeface="TH SarabunPSK" pitchFamily="34" charset="-34"/>
              </a:rPr>
              <a:t>	(4) สำเนาเอกสารการฝากครรภ์ หน้า 1 (สมุดบันทึกสุขภาพแม่และเด็ก)</a:t>
            </a:r>
            <a:endParaRPr lang="en-AU" sz="2600" b="1"/>
          </a:p>
          <a:p>
            <a:pPr eaLnBrk="0" hangingPunct="0"/>
            <a:r>
              <a:rPr lang="th-TH" sz="2600" b="1">
                <a:latin typeface="TH SarabunPSK" pitchFamily="34" charset="-34"/>
                <a:cs typeface="TH SarabunPSK" pitchFamily="34" charset="-34"/>
              </a:rPr>
              <a:t>	(5) สำเนาสูติบัตรเด็กแรกเกิด (ยื่นหลังคลอดบุตร)</a:t>
            </a:r>
            <a:endParaRPr lang="en-AU" sz="2600" b="1"/>
          </a:p>
          <a:p>
            <a:pPr eaLnBrk="0" hangingPunct="0"/>
            <a:r>
              <a:rPr lang="th-TH" sz="2600" b="1">
                <a:latin typeface="TH SarabunPSK" pitchFamily="34" charset="-34"/>
                <a:cs typeface="TH SarabunPSK" pitchFamily="34" charset="-34"/>
              </a:rPr>
              <a:t>	(6) สำเนาสมุดบัญชีธนาคารกรุงไทย (กรณีรับเงินผ่านบัญชีธนาคาร) </a:t>
            </a:r>
            <a:br>
              <a:rPr lang="th-TH" sz="2600" b="1">
                <a:latin typeface="TH SarabunPSK" pitchFamily="34" charset="-34"/>
                <a:cs typeface="TH SarabunPSK" pitchFamily="34" charset="-34"/>
              </a:rPr>
            </a:br>
            <a:r>
              <a:rPr lang="th-TH" sz="2600" b="1">
                <a:latin typeface="TH SarabunPSK" pitchFamily="34" charset="-34"/>
                <a:cs typeface="TH SarabunPSK" pitchFamily="34" charset="-34"/>
              </a:rPr>
              <a:t>	    สามารถใช้บัญชีธนาคารกรุงไทยของผู้อื่นที่หญิงตั้งครรภ์</a:t>
            </a:r>
            <a:br>
              <a:rPr lang="th-TH" sz="2600" b="1">
                <a:latin typeface="TH SarabunPSK" pitchFamily="34" charset="-34"/>
                <a:cs typeface="TH SarabunPSK" pitchFamily="34" charset="-34"/>
              </a:rPr>
            </a:br>
            <a:r>
              <a:rPr lang="th-TH" sz="2600" b="1">
                <a:latin typeface="TH SarabunPSK" pitchFamily="34" charset="-34"/>
                <a:cs typeface="TH SarabunPSK" pitchFamily="34" charset="-34"/>
              </a:rPr>
              <a:t>                  ได้แสดงความจำนงไว้ได้โดยต้องมอบอำนาจ </a:t>
            </a:r>
            <a:endParaRPr lang="th-TH" sz="2600" b="1"/>
          </a:p>
        </p:txBody>
      </p:sp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-428625" y="0"/>
            <a:ext cx="9572625" cy="1312863"/>
          </a:xfrm>
          <a:prstGeom prst="round2DiagRect">
            <a:avLst/>
          </a:prstGeom>
          <a:gradFill flip="none" rotWithShape="1">
            <a:gsLst>
              <a:gs pos="0">
                <a:srgbClr val="FF99FF"/>
              </a:gs>
              <a:gs pos="50000">
                <a:srgbClr val="FFCCF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549275"/>
            <a:ext cx="65881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16891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http://203.157.71.172/emedia/images/img/p/43_20140305153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4357688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กลุ่ม 28"/>
          <p:cNvGrpSpPr>
            <a:grpSpLocks/>
          </p:cNvGrpSpPr>
          <p:nvPr/>
        </p:nvGrpSpPr>
        <p:grpSpPr bwMode="auto">
          <a:xfrm>
            <a:off x="5292725" y="836613"/>
            <a:ext cx="3168650" cy="2066925"/>
            <a:chOff x="2590800" y="4483100"/>
            <a:chExt cx="2832100" cy="1778491"/>
          </a:xfrm>
        </p:grpSpPr>
        <p:pic>
          <p:nvPicPr>
            <p:cNvPr id="17422" name="Picture 8" descr="http://www.big55.com/pic/idcard.jpg"/>
            <p:cNvPicPr>
              <a:picLocks noChangeAspect="1" noChangeArrowheads="1"/>
            </p:cNvPicPr>
            <p:nvPr/>
          </p:nvPicPr>
          <p:blipFill>
            <a:blip r:embed="rId3"/>
            <a:srcRect l="3055" t="3526" r="3612" b="3416"/>
            <a:stretch>
              <a:fillRect/>
            </a:stretch>
          </p:blipFill>
          <p:spPr bwMode="auto">
            <a:xfrm>
              <a:off x="2590800" y="4483100"/>
              <a:ext cx="2832100" cy="1778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12" descr="https://encrypted-tbn0.gstatic.com/images?q=tbn:ANd9GcSq86qEebj-mOEmEUTuvLz1AIis5e-0fog3WTN88zUqPUoFuKZE"/>
            <p:cNvPicPr>
              <a:picLocks noChangeAspect="1" noChangeArrowheads="1"/>
            </p:cNvPicPr>
            <p:nvPr/>
          </p:nvPicPr>
          <p:blipFill>
            <a:blip r:embed="rId4"/>
            <a:srcRect l="-6290" r="6290"/>
            <a:stretch>
              <a:fillRect/>
            </a:stretch>
          </p:blipFill>
          <p:spPr bwMode="auto">
            <a:xfrm>
              <a:off x="4571999" y="5334001"/>
              <a:ext cx="757213" cy="76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กลุ่ม 31"/>
          <p:cNvGrpSpPr>
            <a:grpSpLocks/>
          </p:cNvGrpSpPr>
          <p:nvPr/>
        </p:nvGrpSpPr>
        <p:grpSpPr bwMode="auto">
          <a:xfrm>
            <a:off x="5003800" y="3141663"/>
            <a:ext cx="3624263" cy="2420937"/>
            <a:chOff x="152400" y="152400"/>
            <a:chExt cx="5383213" cy="3677749"/>
          </a:xfrm>
        </p:grpSpPr>
        <p:pic>
          <p:nvPicPr>
            <p:cNvPr id="17413" name="Picture 4" descr="http://4.bp.blogspot.com/-2Jys3TaIE8s/UDpE13kkk8I/AAAAAAAAACM/uTDBxMn-_KY/s1600/2555-06-16+15-57-50_072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" y="152400"/>
              <a:ext cx="5383213" cy="367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มนมุมสี่เหลี่ยมผืนผ้าด้านทแยงมุม 33"/>
            <p:cNvSpPr/>
            <p:nvPr/>
          </p:nvSpPr>
          <p:spPr>
            <a:xfrm>
              <a:off x="1968026" y="610611"/>
              <a:ext cx="622500" cy="303867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latin typeface="Adobe Arabic" pitchFamily="18" charset="-78"/>
              </a:endParaRPr>
            </a:p>
          </p:txBody>
        </p:sp>
        <p:sp>
          <p:nvSpPr>
            <p:cNvPr id="10" name="มนมุมสี่เหลี่ยมผืนผ้าด้านทแยงมุม 34"/>
            <p:cNvSpPr/>
            <p:nvPr/>
          </p:nvSpPr>
          <p:spPr>
            <a:xfrm>
              <a:off x="876293" y="1143583"/>
              <a:ext cx="2475853" cy="303867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latin typeface="Adobe Arabic" pitchFamily="18" charset="-78"/>
              </a:endParaRPr>
            </a:p>
          </p:txBody>
        </p:sp>
        <p:sp>
          <p:nvSpPr>
            <p:cNvPr id="11" name="มนมุมสี่เหลี่ยมผืนผ้าด้านทแยงมุม 35"/>
            <p:cNvSpPr/>
            <p:nvPr/>
          </p:nvSpPr>
          <p:spPr>
            <a:xfrm>
              <a:off x="3781294" y="610611"/>
              <a:ext cx="1551535" cy="207401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latin typeface="Adobe Arabic" pitchFamily="18" charset="-78"/>
              </a:endParaRPr>
            </a:p>
          </p:txBody>
        </p:sp>
        <p:sp>
          <p:nvSpPr>
            <p:cNvPr id="17417" name="TextBox 11"/>
            <p:cNvSpPr txBox="1">
              <a:spLocks noChangeArrowheads="1"/>
            </p:cNvSpPr>
            <p:nvPr/>
          </p:nvSpPr>
          <p:spPr bwMode="auto">
            <a:xfrm>
              <a:off x="3764788" y="576848"/>
              <a:ext cx="1355825" cy="51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TH SarabunPSK" pitchFamily="34" charset="-34"/>
                  <a:ea typeface="Adobe Kaiti Std R" pitchFamily="18" charset="-128"/>
                  <a:cs typeface="TH SarabunPSK" pitchFamily="34" charset="-34"/>
                </a:rPr>
                <a:t>123-4-xxx-x</a:t>
              </a:r>
              <a:endParaRPr lang="th-TH" sz="2000" b="1">
                <a:latin typeface="TH SarabunPSK" pitchFamily="34" charset="-34"/>
                <a:ea typeface="Adobe Kaiti Std R" pitchFamily="18" charset="-128"/>
                <a:cs typeface="TH SarabunPSK" pitchFamily="34" charset="-34"/>
              </a:endParaRPr>
            </a:p>
          </p:txBody>
        </p:sp>
        <p:sp>
          <p:nvSpPr>
            <p:cNvPr id="13" name="มนมุมสี่เหลี่ยมผืนผ้าด้านทแยงมุม 37"/>
            <p:cNvSpPr/>
            <p:nvPr/>
          </p:nvSpPr>
          <p:spPr>
            <a:xfrm>
              <a:off x="989475" y="1927366"/>
              <a:ext cx="3430824" cy="306277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latin typeface="Adobe Arabic" pitchFamily="18" charset="-78"/>
              </a:endParaRPr>
            </a:p>
          </p:txBody>
        </p:sp>
        <p:sp>
          <p:nvSpPr>
            <p:cNvPr id="17419" name="TextBox 13"/>
            <p:cNvSpPr txBox="1">
              <a:spLocks noChangeArrowheads="1"/>
            </p:cNvSpPr>
            <p:nvPr/>
          </p:nvSpPr>
          <p:spPr bwMode="auto">
            <a:xfrm>
              <a:off x="2057628" y="1927366"/>
              <a:ext cx="1584547" cy="51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1600">
                  <a:latin typeface="Browallia New" pitchFamily="34" charset="-34"/>
                  <a:cs typeface="Browallia New" pitchFamily="34" charset="-34"/>
                </a:rPr>
                <a:t>นาง</a:t>
              </a:r>
              <a:r>
                <a:rPr lang="en-US" sz="1200">
                  <a:latin typeface="Browallia New" pitchFamily="34" charset="-34"/>
                  <a:ea typeface="Adobe Kaiti Std R" pitchFamily="18" charset="-128"/>
                  <a:cs typeface="Browallia New" pitchFamily="34" charset="-34"/>
                </a:rPr>
                <a:t>xxxxx     xxxxx</a:t>
              </a:r>
              <a:endParaRPr lang="th-TH" sz="1600">
                <a:latin typeface="Browallia New" pitchFamily="34" charset="-34"/>
                <a:ea typeface="Adobe Kaiti Std R" pitchFamily="18" charset="-128"/>
                <a:cs typeface="Browallia New" pitchFamily="34" charset="-34"/>
              </a:endParaRPr>
            </a:p>
          </p:txBody>
        </p:sp>
        <p:sp>
          <p:nvSpPr>
            <p:cNvPr id="15" name="มนมุมสี่เหลี่ยมผืนผ้าด้านทแยงมุม 39"/>
            <p:cNvSpPr/>
            <p:nvPr/>
          </p:nvSpPr>
          <p:spPr>
            <a:xfrm>
              <a:off x="2590526" y="3581751"/>
              <a:ext cx="1263864" cy="151933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latin typeface="Adobe Arabic" pitchFamily="18" charset="-78"/>
              </a:endParaRPr>
            </a:p>
          </p:txBody>
        </p:sp>
        <p:sp>
          <p:nvSpPr>
            <p:cNvPr id="17421" name="TextBox 15"/>
            <p:cNvSpPr txBox="1">
              <a:spLocks noChangeArrowheads="1"/>
            </p:cNvSpPr>
            <p:nvPr/>
          </p:nvSpPr>
          <p:spPr bwMode="auto">
            <a:xfrm>
              <a:off x="876292" y="1080881"/>
              <a:ext cx="1051649" cy="51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  <a:cs typeface="Cordia New" pitchFamily="34" charset="-34"/>
                </a:rPr>
                <a:t>xxxxxx</a:t>
              </a:r>
              <a:endParaRPr lang="th-TH" sz="1600">
                <a:latin typeface="Adobe Kaiti Std R" pitchFamily="18" charset="-128"/>
                <a:ea typeface="Adobe Kaiti Std R" pitchFamily="18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234\Desktop\KAN\bg-daily-new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68636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-142908" y="-24"/>
          <a:ext cx="857256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6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14313"/>
            <a:ext cx="22860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00063" y="2424113"/>
            <a:ext cx="78581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th-TH" sz="2500">
                <a:latin typeface="Calibri" pitchFamily="34" charset="0"/>
                <a:cs typeface="Cordia New" pitchFamily="34" charset="-34"/>
              </a:rPr>
              <a:t>องค์กรปกครองส่วนท้องถิ่นที่รับลงทะเบียน </a:t>
            </a:r>
            <a:br>
              <a:rPr lang="th-TH" sz="2500">
                <a:latin typeface="Calibri" pitchFamily="34" charset="0"/>
                <a:cs typeface="Cordia New" pitchFamily="34" charset="-34"/>
              </a:rPr>
            </a:br>
            <a:r>
              <a:rPr lang="th-TH" sz="2500">
                <a:latin typeface="Calibri" pitchFamily="34" charset="0"/>
                <a:cs typeface="Cordia New" pitchFamily="34" charset="-34"/>
              </a:rPr>
              <a:t>(สำนักงานเขต เมืองพัทยา เทศบาลและองค์การบริหารส่วนตำบล) </a:t>
            </a:r>
          </a:p>
          <a:p>
            <a:pPr algn="ctr">
              <a:lnSpc>
                <a:spcPts val="2400"/>
              </a:lnSpc>
            </a:pPr>
            <a:r>
              <a:rPr lang="th-TH" sz="2500">
                <a:latin typeface="Calibri" pitchFamily="34" charset="0"/>
                <a:cs typeface="Cordia New" pitchFamily="34" charset="-34"/>
              </a:rPr>
              <a:t/>
            </a:r>
            <a:br>
              <a:rPr lang="th-TH" sz="2500">
                <a:latin typeface="Calibri" pitchFamily="34" charset="0"/>
                <a:cs typeface="Cordia New" pitchFamily="34" charset="-34"/>
              </a:rPr>
            </a:br>
            <a:r>
              <a:rPr lang="th-TH" sz="2500">
                <a:latin typeface="Calibri" pitchFamily="34" charset="0"/>
                <a:cs typeface="Cordia New" pitchFamily="34" charset="-34"/>
              </a:rPr>
              <a:t>ตรวจสอบความถูกต้องครบถ้วนของเอกสาร</a:t>
            </a:r>
            <a:br>
              <a:rPr lang="th-TH" sz="2500">
                <a:latin typeface="Calibri" pitchFamily="34" charset="0"/>
                <a:cs typeface="Cordia New" pitchFamily="34" charset="-34"/>
              </a:rPr>
            </a:br>
            <a:r>
              <a:rPr lang="th-TH" sz="2500">
                <a:latin typeface="Calibri" pitchFamily="34" charset="0"/>
                <a:cs typeface="Cordia New" pitchFamily="34" charset="-34"/>
              </a:rPr>
              <a:t/>
            </a:r>
            <a:br>
              <a:rPr lang="th-TH" sz="2500">
                <a:latin typeface="Calibri" pitchFamily="34" charset="0"/>
                <a:cs typeface="Cordia New" pitchFamily="34" charset="-34"/>
              </a:rPr>
            </a:br>
            <a:r>
              <a:rPr lang="th-TH" sz="2500">
                <a:latin typeface="Calibri" pitchFamily="34" charset="0"/>
                <a:cs typeface="Cordia New" pitchFamily="34" charset="-34"/>
              </a:rPr>
              <a:t>จัดทำประกาศรายชื่อผู้ขอรับเงินอุดหนุนเพื่อการเลี้ยงดูเด็กแรกเกิด </a:t>
            </a:r>
          </a:p>
          <a:p>
            <a:pPr algn="ctr">
              <a:lnSpc>
                <a:spcPts val="2400"/>
              </a:lnSpc>
            </a:pPr>
            <a:r>
              <a:rPr lang="th-TH" sz="2500" b="1">
                <a:solidFill>
                  <a:srgbClr val="C00000"/>
                </a:solidFill>
                <a:latin typeface="Calibri" pitchFamily="34" charset="0"/>
                <a:cs typeface="Cordia New" pitchFamily="34" charset="-34"/>
              </a:rPr>
              <a:t>ภายใน 3 วันทำการ</a:t>
            </a:r>
            <a:r>
              <a:rPr lang="th-TH" sz="2500">
                <a:solidFill>
                  <a:srgbClr val="C00000"/>
                </a:solidFill>
                <a:latin typeface="Calibri" pitchFamily="34" charset="0"/>
                <a:cs typeface="Cordia New" pitchFamily="34" charset="-34"/>
              </a:rPr>
              <a:t> </a:t>
            </a:r>
            <a:r>
              <a:rPr lang="th-TH" sz="2500">
                <a:latin typeface="Calibri" pitchFamily="34" charset="0"/>
                <a:cs typeface="Cordia New" pitchFamily="34" charset="-34"/>
              </a:rPr>
              <a:t>หลังจากรับลงทะเบียน</a:t>
            </a:r>
          </a:p>
          <a:p>
            <a:pPr algn="ctr">
              <a:lnSpc>
                <a:spcPts val="2400"/>
              </a:lnSpc>
            </a:pPr>
            <a:endParaRPr lang="th-TH" sz="2500">
              <a:latin typeface="Calibri" pitchFamily="34" charset="0"/>
              <a:cs typeface="Cordia New" pitchFamily="34" charset="-34"/>
            </a:endParaRPr>
          </a:p>
          <a:p>
            <a:pPr algn="ctr">
              <a:lnSpc>
                <a:spcPts val="2400"/>
              </a:lnSpc>
            </a:pPr>
            <a:r>
              <a:rPr lang="th-TH" sz="2500" b="1">
                <a:latin typeface="Calibri" pitchFamily="34" charset="0"/>
                <a:cs typeface="Cordia New" pitchFamily="34" charset="-34"/>
              </a:rPr>
              <a:t>ติดประกาศ</a:t>
            </a:r>
            <a:r>
              <a:rPr lang="th-TH" sz="2500" b="1">
                <a:solidFill>
                  <a:srgbClr val="C00000"/>
                </a:solidFill>
                <a:latin typeface="Calibri" pitchFamily="34" charset="0"/>
                <a:cs typeface="Cordia New" pitchFamily="34" charset="-34"/>
              </a:rPr>
              <a:t>อย่างน้อย 15 วัน</a:t>
            </a:r>
            <a:endParaRPr lang="en-AU" sz="2500" b="1">
              <a:solidFill>
                <a:srgbClr val="C00000"/>
              </a:solidFill>
              <a:latin typeface="Calibri" pitchFamily="34" charset="0"/>
              <a:cs typeface="Cordia New" pitchFamily="34" charset="-3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251326" y="3178175"/>
            <a:ext cx="214312" cy="15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8" name="TextBox 14"/>
          <p:cNvSpPr txBox="1">
            <a:spLocks noChangeArrowheads="1"/>
          </p:cNvSpPr>
          <p:nvPr/>
        </p:nvSpPr>
        <p:spPr bwMode="auto">
          <a:xfrm>
            <a:off x="142875" y="4391025"/>
            <a:ext cx="1379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000066"/>
                </a:solidFill>
                <a:latin typeface="Calibri" pitchFamily="34" charset="0"/>
                <a:cs typeface="Cordia New" pitchFamily="34" charset="-34"/>
              </a:rPr>
              <a:t>ไม่มีผู้คัดค้าน</a:t>
            </a:r>
            <a:endParaRPr lang="en-AU" sz="2400" b="1">
              <a:solidFill>
                <a:srgbClr val="000066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3799" name="TextBox 15"/>
          <p:cNvSpPr txBox="1">
            <a:spLocks noChangeArrowheads="1"/>
          </p:cNvSpPr>
          <p:nvPr/>
        </p:nvSpPr>
        <p:spPr bwMode="auto">
          <a:xfrm>
            <a:off x="7431088" y="4462463"/>
            <a:ext cx="1141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000066"/>
                </a:solidFill>
                <a:latin typeface="Calibri" pitchFamily="34" charset="0"/>
                <a:cs typeface="Cordia New" pitchFamily="34" charset="-34"/>
              </a:rPr>
              <a:t>มีผู้คัดค้าน</a:t>
            </a:r>
            <a:endParaRPr lang="en-AU" sz="2400" b="1">
              <a:solidFill>
                <a:srgbClr val="000066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3800" name="Rectangle 16"/>
          <p:cNvSpPr>
            <a:spLocks noChangeArrowheads="1"/>
          </p:cNvSpPr>
          <p:nvPr/>
        </p:nvSpPr>
        <p:spPr bwMode="auto">
          <a:xfrm>
            <a:off x="214313" y="5567363"/>
            <a:ext cx="29289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500">
                <a:latin typeface="Calibri" pitchFamily="34" charset="0"/>
                <a:cs typeface="Cordia New" pitchFamily="34" charset="-34"/>
              </a:rPr>
              <a:t>นำสูติบัตรของเด็กแรกเกิดมายื่นหลังจากที่เด็กเกิดจึงจะได้รับเงิน </a:t>
            </a:r>
            <a:endParaRPr lang="en-AU" sz="25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3801" name="Rectangle 17"/>
          <p:cNvSpPr>
            <a:spLocks noChangeArrowheads="1"/>
          </p:cNvSpPr>
          <p:nvPr/>
        </p:nvSpPr>
        <p:spPr bwMode="auto">
          <a:xfrm>
            <a:off x="6715125" y="5210175"/>
            <a:ext cx="242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>
                <a:latin typeface="Calibri" pitchFamily="34" charset="0"/>
                <a:cs typeface="Cordia New" pitchFamily="34" charset="-34"/>
              </a:rPr>
              <a:t>ผู้บริหารท้องถิ่น</a:t>
            </a:r>
            <a:endParaRPr lang="en-AU" sz="24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3802" name="TextBox 18"/>
          <p:cNvSpPr txBox="1">
            <a:spLocks noChangeArrowheads="1"/>
          </p:cNvSpPr>
          <p:nvPr/>
        </p:nvSpPr>
        <p:spPr bwMode="auto">
          <a:xfrm>
            <a:off x="5929313" y="5876925"/>
            <a:ext cx="2857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500">
                <a:latin typeface="Calibri" pitchFamily="34" charset="0"/>
                <a:cs typeface="Cordia New" pitchFamily="34" charset="-34"/>
              </a:rPr>
              <a:t>พิจารณาตรวจสอบข้อเท็จจริง</a:t>
            </a:r>
            <a:endParaRPr lang="en-AU" sz="2500">
              <a:latin typeface="Calibri" pitchFamily="34" charset="0"/>
              <a:cs typeface="Cordia New" pitchFamily="34" charset="-34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249738" y="3825875"/>
            <a:ext cx="214312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251325" y="4678363"/>
            <a:ext cx="214313" cy="15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857250" y="4137025"/>
            <a:ext cx="571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750888" y="4244975"/>
            <a:ext cx="214312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7358063" y="4138613"/>
            <a:ext cx="571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7823201" y="4244975"/>
            <a:ext cx="214312" cy="15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536575" y="5173663"/>
            <a:ext cx="642937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7823200" y="5030788"/>
            <a:ext cx="214313" cy="15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7823200" y="5745163"/>
            <a:ext cx="214313" cy="15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2" name="TextBox 36"/>
          <p:cNvSpPr txBox="1">
            <a:spLocks noChangeArrowheads="1"/>
          </p:cNvSpPr>
          <p:nvPr/>
        </p:nvSpPr>
        <p:spPr bwMode="auto">
          <a:xfrm>
            <a:off x="5857875" y="6357938"/>
            <a:ext cx="35004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500">
                <a:latin typeface="Calibri" pitchFamily="34" charset="0"/>
                <a:cs typeface="Cordia New" pitchFamily="34" charset="-34"/>
              </a:rPr>
              <a:t>ถ้าไม่ได้รับสิทธิ์ </a:t>
            </a:r>
            <a:r>
              <a:rPr lang="th-TH" sz="2500">
                <a:latin typeface="Calibri" pitchFamily="34" charset="0"/>
                <a:cs typeface="Cordia New" pitchFamily="34" charset="-34"/>
                <a:sym typeface="Wingdings" pitchFamily="2" charset="2"/>
              </a:rPr>
              <a:t></a:t>
            </a:r>
            <a:r>
              <a:rPr lang="th-TH" sz="2500">
                <a:latin typeface="Calibri" pitchFamily="34" charset="0"/>
                <a:cs typeface="Cordia New" pitchFamily="34" charset="-34"/>
              </a:rPr>
              <a:t>แจ้งผู้ขอรับสิทธิ์</a:t>
            </a:r>
            <a:endParaRPr lang="en-AU" sz="250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3798" grpId="0"/>
      <p:bldP spid="33799" grpId="0"/>
      <p:bldP spid="33800" grpId="0"/>
      <p:bldP spid="33801" grpId="0"/>
      <p:bldP spid="33802" grpId="0"/>
      <p:bldP spid="338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234\Desktop\KAN\bg-daily-new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68636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-142908" y="-24"/>
          <a:ext cx="857256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60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14313"/>
            <a:ext cx="22860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11"/>
          <p:cNvSpPr>
            <a:spLocks noChangeArrowheads="1"/>
          </p:cNvSpPr>
          <p:nvPr/>
        </p:nvSpPr>
        <p:spPr bwMode="auto">
          <a:xfrm>
            <a:off x="1619250" y="2276475"/>
            <a:ext cx="56435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500" b="1">
                <a:latin typeface="Calibri" pitchFamily="34" charset="0"/>
                <a:cs typeface="Cordia New" pitchFamily="34" charset="-34"/>
              </a:rPr>
              <a:t>หลังจากปิดประกาศครบ 15 วัน</a:t>
            </a:r>
          </a:p>
        </p:txBody>
      </p:sp>
      <p:sp>
        <p:nvSpPr>
          <p:cNvPr id="34821" name="Rectangle 12"/>
          <p:cNvSpPr>
            <a:spLocks noChangeArrowheads="1"/>
          </p:cNvSpPr>
          <p:nvPr/>
        </p:nvSpPr>
        <p:spPr bwMode="auto">
          <a:xfrm>
            <a:off x="642938" y="2786063"/>
            <a:ext cx="82867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500">
                <a:latin typeface="Calibri" pitchFamily="34" charset="0"/>
                <a:cs typeface="Cordia New" pitchFamily="34" charset="-34"/>
              </a:rPr>
              <a:t>อบต. เทศบาล เมืองพัทยา สำนักพัฒนาสังคม กรุงเทพมหานคร ส่งสำเนาแบบ ดร.01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071144" y="2785269"/>
            <a:ext cx="142875" cy="15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TextBox 27"/>
          <p:cNvSpPr txBox="1">
            <a:spLocks noChangeArrowheads="1"/>
          </p:cNvSpPr>
          <p:nvPr/>
        </p:nvSpPr>
        <p:spPr bwMode="auto">
          <a:xfrm>
            <a:off x="500063" y="4884738"/>
            <a:ext cx="8231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000066"/>
                </a:solidFill>
                <a:latin typeface="Calibri" pitchFamily="34" charset="0"/>
                <a:cs typeface="Cordia New" pitchFamily="34" charset="-34"/>
              </a:rPr>
              <a:t>กรมกิจการเด็กและเยาวชน หรือสำนักงานพัฒนาสังคมและความมั่นคงของมนุษย์จังหวัด </a:t>
            </a:r>
          </a:p>
          <a:p>
            <a:r>
              <a:rPr lang="th-TH" sz="2400">
                <a:latin typeface="Calibri" pitchFamily="34" charset="0"/>
                <a:cs typeface="Cordia New" pitchFamily="34" charset="-34"/>
              </a:rPr>
              <a:t>บันทึกข้อมูลเข้าในระบบสารสนเทศเงินอุดหนุนเพื่อการเลี้ยงดูเด็กแรกเกิด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143500" y="3286126"/>
            <a:ext cx="14287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2142331" y="3285332"/>
            <a:ext cx="142875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85813" y="3357563"/>
            <a:ext cx="2714625" cy="1143000"/>
          </a:xfrm>
          <a:prstGeom prst="rect">
            <a:avLst/>
          </a:prstGeom>
          <a:solidFill>
            <a:srgbClr val="FFC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857750" y="3357563"/>
            <a:ext cx="4143375" cy="1143000"/>
          </a:xfrm>
          <a:prstGeom prst="rect">
            <a:avLst/>
          </a:prstGeom>
          <a:solidFill>
            <a:srgbClr val="FFC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828" name="TextBox 39"/>
          <p:cNvSpPr txBox="1">
            <a:spLocks noChangeArrowheads="1"/>
          </p:cNvSpPr>
          <p:nvPr/>
        </p:nvSpPr>
        <p:spPr bwMode="auto">
          <a:xfrm>
            <a:off x="4900613" y="3324225"/>
            <a:ext cx="117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000066"/>
                </a:solidFill>
                <a:latin typeface="Calibri" pitchFamily="34" charset="0"/>
                <a:cs typeface="Cordia New" pitchFamily="34" charset="-34"/>
              </a:rPr>
              <a:t>ต่างจังหวัด</a:t>
            </a:r>
            <a:endParaRPr lang="en-AU" sz="2400" b="1">
              <a:solidFill>
                <a:srgbClr val="000066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4829" name="TextBox 40"/>
          <p:cNvSpPr txBox="1">
            <a:spLocks noChangeArrowheads="1"/>
          </p:cNvSpPr>
          <p:nvPr/>
        </p:nvSpPr>
        <p:spPr bwMode="auto">
          <a:xfrm>
            <a:off x="847725" y="3286125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000066"/>
                </a:solidFill>
                <a:latin typeface="Calibri" pitchFamily="34" charset="0"/>
                <a:cs typeface="Cordia New" pitchFamily="34" charset="-34"/>
              </a:rPr>
              <a:t>กรุงเทพมหานคร</a:t>
            </a:r>
            <a:endParaRPr lang="en-AU" sz="2400" b="1">
              <a:solidFill>
                <a:srgbClr val="000066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4830" name="Rectangle 41"/>
          <p:cNvSpPr>
            <a:spLocks noChangeArrowheads="1"/>
          </p:cNvSpPr>
          <p:nvPr/>
        </p:nvSpPr>
        <p:spPr bwMode="auto">
          <a:xfrm>
            <a:off x="4786313" y="4143375"/>
            <a:ext cx="428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000">
                <a:latin typeface="Calibri" pitchFamily="34" charset="0"/>
                <a:cs typeface="Cordia New" pitchFamily="34" charset="-34"/>
              </a:rPr>
              <a:t>สำนักงานพัฒนาสังคมและความมั่นคงของมนุษย์จังหวัด </a:t>
            </a:r>
            <a:endParaRPr lang="en-AU" sz="20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4831" name="Rectangle 42"/>
          <p:cNvSpPr>
            <a:spLocks noChangeArrowheads="1"/>
          </p:cNvSpPr>
          <p:nvPr/>
        </p:nvSpPr>
        <p:spPr bwMode="auto">
          <a:xfrm>
            <a:off x="857250" y="4071938"/>
            <a:ext cx="300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>
                <a:latin typeface="Calibri" pitchFamily="34" charset="0"/>
                <a:cs typeface="Cordia New" pitchFamily="34" charset="-34"/>
              </a:rPr>
              <a:t>สำนักพัฒนาสังคมกรุงเทพมหานคร</a:t>
            </a:r>
            <a:endParaRPr lang="en-AU" sz="20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4832" name="Rectangle 43"/>
          <p:cNvSpPr>
            <a:spLocks noChangeArrowheads="1"/>
          </p:cNvSpPr>
          <p:nvPr/>
        </p:nvSpPr>
        <p:spPr bwMode="auto">
          <a:xfrm>
            <a:off x="857250" y="3643313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>
                <a:latin typeface="Calibri" pitchFamily="34" charset="0"/>
                <a:cs typeface="Cordia New" pitchFamily="34" charset="-34"/>
              </a:rPr>
              <a:t>สำนักงานเขต</a:t>
            </a:r>
            <a:endParaRPr lang="en-AU" sz="20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4833" name="Rectangle 44"/>
          <p:cNvSpPr>
            <a:spLocks noChangeArrowheads="1"/>
          </p:cNvSpPr>
          <p:nvPr/>
        </p:nvSpPr>
        <p:spPr bwMode="auto">
          <a:xfrm>
            <a:off x="4929188" y="3643313"/>
            <a:ext cx="1214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>
                <a:latin typeface="Calibri" pitchFamily="34" charset="0"/>
                <a:cs typeface="Cordia New" pitchFamily="34" charset="-34"/>
              </a:rPr>
              <a:t>อปท.</a:t>
            </a:r>
            <a:endParaRPr lang="en-AU" sz="2000"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34834" name="Picture 2" descr="C:\Users\1234\Desktop\KAN\computer_networ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75" y="5643563"/>
            <a:ext cx="15716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38" y="5700713"/>
            <a:ext cx="5635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6" name="Rectangle 47"/>
          <p:cNvSpPr>
            <a:spLocks noChangeArrowheads="1"/>
          </p:cNvSpPr>
          <p:nvPr/>
        </p:nvSpPr>
        <p:spPr bwMode="auto">
          <a:xfrm>
            <a:off x="3500438" y="6029325"/>
            <a:ext cx="5027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>
                <a:solidFill>
                  <a:srgbClr val="C00000"/>
                </a:solidFill>
                <a:latin typeface="Calibri" pitchFamily="34" charset="0"/>
                <a:cs typeface="Cordia New" pitchFamily="34" charset="-34"/>
              </a:rPr>
              <a:t>เชื่อมโยงข้อมูลเข้าระบบของกรมกิจการเด็กและเยาวชน 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4429919" y="5928519"/>
            <a:ext cx="285750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1500187" y="4071938"/>
            <a:ext cx="14287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5144294" y="4071144"/>
            <a:ext cx="142875" cy="15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1500187" y="4714876"/>
            <a:ext cx="14287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5144294" y="4714082"/>
            <a:ext cx="142875" cy="15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3" grpId="0"/>
      <p:bldP spid="34828" grpId="0"/>
      <p:bldP spid="34829" grpId="0"/>
      <p:bldP spid="34830" grpId="0"/>
      <p:bldP spid="34831" grpId="0"/>
      <p:bldP spid="34832" grpId="0"/>
      <p:bldP spid="34833" grpId="0"/>
      <p:bldP spid="348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57188" y="285750"/>
            <a:ext cx="8643937" cy="1570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000066"/>
                </a:solidFill>
                <a:latin typeface="+mn-lt"/>
                <a:cs typeface="+mn-cs"/>
              </a:rPr>
              <a:t>สำนักงานพัฒนาสังคมและความมั่นคงของมนุษย์จังหวัด </a:t>
            </a:r>
            <a:br>
              <a:rPr lang="th-TH" sz="2400" b="1" dirty="0">
                <a:solidFill>
                  <a:srgbClr val="000066"/>
                </a:solidFill>
                <a:latin typeface="+mn-lt"/>
                <a:cs typeface="+mn-cs"/>
              </a:rPr>
            </a:br>
            <a:r>
              <a:rPr lang="th-TH" sz="2400" b="1" dirty="0">
                <a:solidFill>
                  <a:srgbClr val="000066"/>
                </a:solidFill>
                <a:latin typeface="+mn-lt"/>
                <a:cs typeface="+mn-cs"/>
              </a:rPr>
              <a:t>หรือกรมกิจการเด็กและเยาวชน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+mn-lt"/>
                <a:cs typeface="+mn-cs"/>
              </a:rPr>
              <a:t>ตรวจสอบข้อมูลกับระบบสารสนเทศเงินอุดหนุนเพื่อการเลี้ยงดูเด็กแรกเกิด</a:t>
            </a:r>
            <a:br>
              <a:rPr lang="th-TH" sz="2400" dirty="0">
                <a:latin typeface="+mn-lt"/>
                <a:cs typeface="+mn-cs"/>
              </a:rPr>
            </a:br>
            <a:r>
              <a:rPr lang="th-TH" sz="2400" dirty="0">
                <a:latin typeface="+mn-lt"/>
                <a:cs typeface="+mn-cs"/>
              </a:rPr>
              <a:t>ซึ่งระบบเชื่อมโยงกับฐานทะเบียนราษฎร์</a:t>
            </a:r>
          </a:p>
        </p:txBody>
      </p:sp>
      <p:pic>
        <p:nvPicPr>
          <p:cNvPr id="35842" name="Picture 2" descr="C:\Users\1234\Desktop\KAN\กระทรวงสาธารณสุ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343150"/>
            <a:ext cx="85725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:\Users\1234\Desktop\KAN\p981904516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571750"/>
            <a:ext cx="18573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35"/>
          <p:cNvSpPr>
            <a:spLocks noChangeArrowheads="1"/>
          </p:cNvSpPr>
          <p:nvPr/>
        </p:nvSpPr>
        <p:spPr bwMode="auto">
          <a:xfrm>
            <a:off x="1143000" y="3714750"/>
            <a:ext cx="5643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>
                <a:latin typeface="Calibri" pitchFamily="34" charset="0"/>
                <a:cs typeface="Cordia New" pitchFamily="34" charset="-34"/>
              </a:rPr>
              <a:t>ทีมหมอครอบครัว</a:t>
            </a:r>
            <a:br>
              <a:rPr lang="th-TH" sz="2400">
                <a:latin typeface="Calibri" pitchFamily="34" charset="0"/>
                <a:cs typeface="Cordia New" pitchFamily="34" charset="-34"/>
              </a:rPr>
            </a:br>
            <a:r>
              <a:rPr lang="th-TH" sz="2400">
                <a:latin typeface="Calibri" pitchFamily="34" charset="0"/>
                <a:cs typeface="Cordia New" pitchFamily="34" charset="-34"/>
              </a:rPr>
              <a:t>ลงพื้นที่เยี่ยมบ้าน</a:t>
            </a:r>
            <a:br>
              <a:rPr lang="th-TH" sz="2400">
                <a:latin typeface="Calibri" pitchFamily="34" charset="0"/>
                <a:cs typeface="Cordia New" pitchFamily="34" charset="-34"/>
              </a:rPr>
            </a:br>
            <a:r>
              <a:rPr lang="th-TH" sz="2400">
                <a:latin typeface="Calibri" pitchFamily="34" charset="0"/>
                <a:cs typeface="Cordia New" pitchFamily="34" charset="-34"/>
              </a:rPr>
              <a:t>ดูแลหญิงตั้งครรภ์และเด็กแรกเกิด</a:t>
            </a:r>
          </a:p>
        </p:txBody>
      </p:sp>
      <p:sp>
        <p:nvSpPr>
          <p:cNvPr id="35845" name="Rectangle 37"/>
          <p:cNvSpPr>
            <a:spLocks noChangeArrowheads="1"/>
          </p:cNvSpPr>
          <p:nvPr/>
        </p:nvSpPr>
        <p:spPr bwMode="auto">
          <a:xfrm>
            <a:off x="5000625" y="2187575"/>
            <a:ext cx="3929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latin typeface="Calibri" pitchFamily="34" charset="0"/>
                <a:cs typeface="Cordia New" pitchFamily="34" charset="-34"/>
              </a:rPr>
              <a:t>แจ้งผู้มีสิทธิทราบ</a:t>
            </a:r>
          </a:p>
        </p:txBody>
      </p:sp>
      <p:sp>
        <p:nvSpPr>
          <p:cNvPr id="35846" name="Rectangle 38"/>
          <p:cNvSpPr>
            <a:spLocks noChangeArrowheads="1"/>
          </p:cNvSpPr>
          <p:nvPr/>
        </p:nvSpPr>
        <p:spPr bwMode="auto">
          <a:xfrm>
            <a:off x="357188" y="2428875"/>
            <a:ext cx="5643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latin typeface="Calibri" pitchFamily="34" charset="0"/>
                <a:cs typeface="Cordia New" pitchFamily="34" charset="-34"/>
              </a:rPr>
              <a:t>สำนักงานสาธารณสุขจังหวัด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2179637" y="1963738"/>
            <a:ext cx="214313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6751637" y="1963738"/>
            <a:ext cx="214313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9" name="Picture 3" descr="C:\Users\1234\Desktop\KAN\woman-doctor-24145108.jpg"/>
          <p:cNvPicPr>
            <a:picLocks noChangeAspect="1" noChangeArrowheads="1"/>
          </p:cNvPicPr>
          <p:nvPr/>
        </p:nvPicPr>
        <p:blipFill>
          <a:blip r:embed="rId4" cstate="print"/>
          <a:srcRect r="11719" b="18750"/>
          <a:stretch>
            <a:fillRect/>
          </a:stretch>
        </p:blipFill>
        <p:spPr bwMode="auto">
          <a:xfrm>
            <a:off x="1500188" y="4987925"/>
            <a:ext cx="135731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4" descr="C:\Users\1234\Desktop\KAN\mother-and-baby-clipart-mother-baby-happy-young-hugging-her-35875529.jpg"/>
          <p:cNvPicPr>
            <a:picLocks noChangeAspect="1" noChangeArrowheads="1"/>
          </p:cNvPicPr>
          <p:nvPr/>
        </p:nvPicPr>
        <p:blipFill>
          <a:blip r:embed="rId5"/>
          <a:srcRect r="10814"/>
          <a:stretch>
            <a:fillRect/>
          </a:stretch>
        </p:blipFill>
        <p:spPr bwMode="auto">
          <a:xfrm>
            <a:off x="6300788" y="2781300"/>
            <a:ext cx="13112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Straight Arrow Connector 48"/>
          <p:cNvCxnSpPr/>
          <p:nvPr/>
        </p:nvCxnSpPr>
        <p:spPr>
          <a:xfrm rot="5400000">
            <a:off x="2106613" y="3606800"/>
            <a:ext cx="214312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844" grpId="0"/>
      <p:bldP spid="35845" grpId="0"/>
      <p:bldP spid="358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"/>
          <p:cNvSpPr>
            <a:spLocks noGrp="1"/>
          </p:cNvSpPr>
          <p:nvPr>
            <p:ph type="title"/>
          </p:nvPr>
        </p:nvSpPr>
        <p:spPr>
          <a:xfrm>
            <a:off x="-6350" y="304800"/>
            <a:ext cx="9144000" cy="939800"/>
          </a:xfrm>
          <a:solidFill>
            <a:srgbClr val="1D78FF">
              <a:alpha val="68000"/>
            </a:srgb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การดำเนินงานโครงการเงินอุดหนุนเพื่อการเลี้ยงดูเด็กแรกเกิด</a:t>
            </a:r>
            <a:endParaRPr lang="th-TH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462213"/>
            <a:ext cx="8658225" cy="4495800"/>
          </a:xfrm>
        </p:spPr>
        <p:txBody>
          <a:bodyPr rtlCol="0">
            <a:normAutofit/>
          </a:bodyPr>
          <a:lstStyle/>
          <a:p>
            <a:pPr marL="514350" indent="-514350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endParaRPr lang="th-TH" sz="800" b="1" dirty="0">
              <a:solidFill>
                <a:schemeClr val="accent4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800" b="1" dirty="0" smtClean="0">
              <a:solidFill>
                <a:schemeClr val="accent4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600" b="1" dirty="0" smtClean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600" b="1" dirty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6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จากการประชุมคณะอนุกรรมการส่งเสริมการพัฒนาเด็กและเยาวชนแห่งชาติ (กดยช.) เมื่อวันที่ 22 มิถุนายน 2558 ซึ่งมีรองนายกรัฐมนตรี (นายยงยุทธ ยุทธวงศ์) เป็นประธาน ที่ประชุมได้เห็นชอบหลักเกณฑ์ ขั้นตอน วิธีการฯ และเห็นชอบในหลักการ ให้ของบกลางในกรณีที่ดำเนินโครงการแล้ววงเงินที่อนุมัติไว้ไม่เพียงพอ โดย มอบหมาย กระทรวงการพัฒนาสังคมและความมั่นคงของมนุษย์ (พม.) กระทรวงมหาดไทย</a:t>
            </a:r>
            <a:r>
              <a:rPr lang="en-AU" sz="26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(กรมส่งเสริม</a:t>
            </a:r>
            <a:br>
              <a:rPr lang="th-TH" sz="26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6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การปกครองท้องถิ่น) และกระทรวงสาธารณสุข ดำเนินการในส่วนที่เกี่ยวข้อง</a:t>
            </a:r>
          </a:p>
        </p:txBody>
      </p:sp>
      <p:pic>
        <p:nvPicPr>
          <p:cNvPr id="3076" name="Picture 4" descr="http://www.xn--12cfjm5crlmh7cxacc3gm2c1cvacc9bu7w3g.com/wp-content/uploads/2013/06/%E0%B8%81%E0%B8%A3%E0%B8%B0%E0%B8%97%E0%B8%A3%E0%B8%A7%E0%B8%87%E0%B8%AA%E0%B8%B2%E0%B8%98%E0%B8%B2%E0%B8%A3%E0%B8%93%E0%B8%AA%E0%B8%B8%E0%B8%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0" y="16891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75" y="1689100"/>
            <a:ext cx="114776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C:\Users\1234\Desktop\KAN\066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6891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286250"/>
            <a:ext cx="9144000" cy="2571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0" y="2571750"/>
            <a:ext cx="9144000" cy="15001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2357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6868" name="Rectangle 15"/>
          <p:cNvSpPr>
            <a:spLocks noChangeArrowheads="1"/>
          </p:cNvSpPr>
          <p:nvPr/>
        </p:nvSpPr>
        <p:spPr bwMode="auto">
          <a:xfrm>
            <a:off x="214313" y="261938"/>
            <a:ext cx="197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000066"/>
                </a:solidFill>
                <a:latin typeface="Calibri" pitchFamily="34" charset="0"/>
                <a:cs typeface="Cordia New" pitchFamily="34" charset="-34"/>
              </a:rPr>
              <a:t>เมื่อได้รับสูติบัตร</a:t>
            </a:r>
            <a:endParaRPr lang="en-AU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6869" name="Rectangle 16"/>
          <p:cNvSpPr>
            <a:spLocks noChangeArrowheads="1"/>
          </p:cNvSpPr>
          <p:nvPr/>
        </p:nvSpPr>
        <p:spPr bwMode="auto">
          <a:xfrm>
            <a:off x="2143125" y="333375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th-TH" sz="2400">
                <a:latin typeface="Calibri" pitchFamily="34" charset="0"/>
                <a:cs typeface="Cordia New" pitchFamily="34" charset="-34"/>
              </a:rPr>
              <a:t>อบต. เทศบาล เมืองพัทยา สำนักพัฒนาสังคม กรุงเทพมหานคร</a:t>
            </a:r>
          </a:p>
        </p:txBody>
      </p:sp>
      <p:sp>
        <p:nvSpPr>
          <p:cNvPr id="36870" name="Rectangle 17"/>
          <p:cNvSpPr>
            <a:spLocks noChangeArrowheads="1"/>
          </p:cNvSpPr>
          <p:nvPr/>
        </p:nvSpPr>
        <p:spPr bwMode="auto">
          <a:xfrm>
            <a:off x="3000375" y="833438"/>
            <a:ext cx="2684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latin typeface="Calibri" pitchFamily="34" charset="0"/>
                <a:cs typeface="Cordia New" pitchFamily="34" charset="-34"/>
              </a:rPr>
              <a:t>รวบรวมเอกสารทั้งหมด</a:t>
            </a:r>
            <a:endParaRPr lang="en-AU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6871" name="TextBox 18"/>
          <p:cNvSpPr txBox="1">
            <a:spLocks noChangeArrowheads="1"/>
          </p:cNvSpPr>
          <p:nvPr/>
        </p:nvSpPr>
        <p:spPr bwMode="auto">
          <a:xfrm>
            <a:off x="928688" y="1428750"/>
            <a:ext cx="6824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>
                <a:latin typeface="Calibri" pitchFamily="34" charset="0"/>
                <a:cs typeface="Cordia New" pitchFamily="34" charset="-34"/>
              </a:rPr>
              <a:t>สำนักงานพัฒนาสังคมและความมั่นคงของมนุษย์จังหวัด หรือกรมกิจการเด็กและเยาวชน</a:t>
            </a:r>
          </a:p>
          <a:p>
            <a:r>
              <a:rPr lang="th-TH" sz="2000" b="1">
                <a:latin typeface="Calibri" pitchFamily="34" charset="0"/>
                <a:cs typeface="Cordia New" pitchFamily="34" charset="-34"/>
              </a:rPr>
              <a:t>เพื่อบันทึกข้อมูลเพิ่มเติมลงในระบบ</a:t>
            </a:r>
          </a:p>
        </p:txBody>
      </p:sp>
      <p:sp>
        <p:nvSpPr>
          <p:cNvPr id="36872" name="Rectangle 19"/>
          <p:cNvSpPr>
            <a:spLocks noChangeArrowheads="1"/>
          </p:cNvSpPr>
          <p:nvPr/>
        </p:nvSpPr>
        <p:spPr bwMode="auto">
          <a:xfrm>
            <a:off x="142875" y="2827338"/>
            <a:ext cx="2286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000066"/>
                </a:solidFill>
                <a:latin typeface="Calibri" pitchFamily="34" charset="0"/>
                <a:cs typeface="Cordia New" pitchFamily="34" charset="-34"/>
              </a:rPr>
              <a:t>การโอนงบประมาณ</a:t>
            </a:r>
            <a:endParaRPr lang="en-AU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6873" name="Rectangle 20"/>
          <p:cNvSpPr>
            <a:spLocks noChangeArrowheads="1"/>
          </p:cNvSpPr>
          <p:nvPr/>
        </p:nvSpPr>
        <p:spPr bwMode="auto">
          <a:xfrm>
            <a:off x="2428875" y="2898775"/>
            <a:ext cx="65008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th-TH" sz="2400">
                <a:latin typeface="Calibri" pitchFamily="34" charset="0"/>
                <a:cs typeface="Cordia New" pitchFamily="34" charset="-34"/>
              </a:rPr>
              <a:t>กรมกิจการเด็กและเยาวชนโอนงบประมาณไป พมจ. เพื่อให้ พมจ. โอนเงินเข้าบัญชีธนาคารกรุงไทย หรือจ่ายเงินสด</a:t>
            </a:r>
          </a:p>
        </p:txBody>
      </p:sp>
      <p:sp>
        <p:nvSpPr>
          <p:cNvPr id="36874" name="Rectangle 21"/>
          <p:cNvSpPr>
            <a:spLocks noChangeArrowheads="1"/>
          </p:cNvSpPr>
          <p:nvPr/>
        </p:nvSpPr>
        <p:spPr bwMode="auto">
          <a:xfrm>
            <a:off x="165100" y="4429125"/>
            <a:ext cx="3121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000066"/>
                </a:solidFill>
                <a:latin typeface="Calibri" pitchFamily="34" charset="0"/>
                <a:cs typeface="Cordia New" pitchFamily="34" charset="-34"/>
              </a:rPr>
              <a:t>การติดตาม การเบิกจ่ายเงิน</a:t>
            </a:r>
            <a:endParaRPr lang="en-AU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6875" name="Rectangle 22"/>
          <p:cNvSpPr>
            <a:spLocks noChangeArrowheads="1"/>
          </p:cNvSpPr>
          <p:nvPr/>
        </p:nvSpPr>
        <p:spPr bwMode="auto">
          <a:xfrm>
            <a:off x="2928938" y="4513263"/>
            <a:ext cx="5143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th-TH" b="1">
                <a:solidFill>
                  <a:srgbClr val="C00000"/>
                </a:solidFill>
                <a:latin typeface="Calibri" pitchFamily="34" charset="0"/>
                <a:cs typeface="Cordia New" pitchFamily="34" charset="-34"/>
              </a:rPr>
              <a:t>กรณีขาดการติดต่อไม่มารับเงิน</a:t>
            </a:r>
          </a:p>
        </p:txBody>
      </p:sp>
      <p:sp>
        <p:nvSpPr>
          <p:cNvPr id="36876" name="Rectangle 23"/>
          <p:cNvSpPr>
            <a:spLocks noChangeArrowheads="1"/>
          </p:cNvSpPr>
          <p:nvPr/>
        </p:nvSpPr>
        <p:spPr bwMode="auto">
          <a:xfrm>
            <a:off x="2857500" y="6000750"/>
            <a:ext cx="5500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>
                <a:latin typeface="Calibri" pitchFamily="34" charset="0"/>
                <a:cs typeface="Cordia New" pitchFamily="34" charset="-34"/>
              </a:rPr>
              <a:t>กรมกิจการเด็กและเยาวชน </a:t>
            </a:r>
            <a:r>
              <a:rPr lang="th-TH" sz="2400">
                <a:latin typeface="Calibri" pitchFamily="34" charset="0"/>
                <a:cs typeface="Cordia New" pitchFamily="34" charset="-34"/>
              </a:rPr>
              <a:t/>
            </a:r>
            <a:br>
              <a:rPr lang="th-TH" sz="2400">
                <a:latin typeface="Calibri" pitchFamily="34" charset="0"/>
                <a:cs typeface="Cordia New" pitchFamily="34" charset="-34"/>
              </a:rPr>
            </a:br>
            <a:r>
              <a:rPr lang="th-TH" sz="2400">
                <a:latin typeface="Calibri" pitchFamily="34" charset="0"/>
                <a:cs typeface="Cordia New" pitchFamily="34" charset="-34"/>
              </a:rPr>
              <a:t>ตรวจสอบการจ่ายเงินในระบบสารสนเทศเงินอุดหนุนฯ</a:t>
            </a:r>
            <a:endParaRPr lang="en-AU" sz="24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6877" name="Rectangle 24"/>
          <p:cNvSpPr>
            <a:spLocks noChangeArrowheads="1"/>
          </p:cNvSpPr>
          <p:nvPr/>
        </p:nvSpPr>
        <p:spPr bwMode="auto">
          <a:xfrm>
            <a:off x="3071813" y="5078413"/>
            <a:ext cx="52149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th-TH" sz="2400" b="1">
                <a:latin typeface="Calibri" pitchFamily="34" charset="0"/>
                <a:cs typeface="Cordia New" pitchFamily="34" charset="-34"/>
              </a:rPr>
              <a:t>สำนักงานพัฒนาสังคมและความมั่นคงของมนุษย์จังหวัด </a:t>
            </a:r>
          </a:p>
          <a:p>
            <a:pPr algn="ctr">
              <a:lnSpc>
                <a:spcPts val="2400"/>
              </a:lnSpc>
            </a:pPr>
            <a:r>
              <a:rPr lang="th-TH" sz="2400">
                <a:latin typeface="Calibri" pitchFamily="34" charset="0"/>
                <a:cs typeface="Cordia New" pitchFamily="34" charset="-34"/>
              </a:rPr>
              <a:t>ตรวจสอบและแจ้งข้อมูล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106862" y="820738"/>
            <a:ext cx="214313" cy="15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4108450" y="1392238"/>
            <a:ext cx="214313" cy="158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5465763" y="5892800"/>
            <a:ext cx="214312" cy="15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5394325" y="4964113"/>
            <a:ext cx="214313" cy="158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6868" grpId="0"/>
      <p:bldP spid="36869" grpId="0"/>
      <p:bldP spid="36870" grpId="0"/>
      <p:bldP spid="36871" grpId="0"/>
      <p:bldP spid="36872" grpId="0"/>
      <p:bldP spid="36873" grpId="0"/>
      <p:bldP spid="36874" grpId="0"/>
      <p:bldP spid="36875" grpId="0"/>
      <p:bldP spid="36876" grpId="0"/>
      <p:bldP spid="368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071938"/>
            <a:ext cx="9144000" cy="2857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38576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7891" name="Rectangle 18"/>
          <p:cNvSpPr>
            <a:spLocks noChangeArrowheads="1"/>
          </p:cNvSpPr>
          <p:nvPr/>
        </p:nvSpPr>
        <p:spPr bwMode="auto">
          <a:xfrm>
            <a:off x="214313" y="285750"/>
            <a:ext cx="1639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000066"/>
                </a:solidFill>
                <a:latin typeface="Calibri" pitchFamily="34" charset="0"/>
                <a:cs typeface="Cordia New" pitchFamily="34" charset="-34"/>
              </a:rPr>
              <a:t>การระงับสิทธิ</a:t>
            </a:r>
            <a:endParaRPr lang="en-AU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0" y="64293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30238"/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นอกจากการระงับการจ่ายเงินเมื่อสิ้นสุดสิทธิ์แล้ว</a:t>
            </a:r>
          </a:p>
          <a:p>
            <a:pPr indent="630238"/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ให้ระงับการจ่ายเงิน ณ วันที่เจ้าหน้าที่ตรวจสอบรู้ ในกรณีดังต่อไปนี้ </a:t>
            </a:r>
            <a:endParaRPr lang="en-AU" sz="1100">
              <a:ea typeface="Calibri" pitchFamily="34" charset="0"/>
              <a:cs typeface="TH SarabunPSK" pitchFamily="34" charset="-34"/>
            </a:endParaRPr>
          </a:p>
        </p:txBody>
      </p:sp>
      <p:sp>
        <p:nvSpPr>
          <p:cNvPr id="37893" name="Rectangle 20"/>
          <p:cNvSpPr>
            <a:spLocks noChangeArrowheads="1"/>
          </p:cNvSpPr>
          <p:nvPr/>
        </p:nvSpPr>
        <p:spPr bwMode="auto">
          <a:xfrm>
            <a:off x="0" y="1428750"/>
            <a:ext cx="7358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30238" eaLnBrk="0" hangingPunct="0"/>
            <a:r>
              <a:rPr lang="en-US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</a:t>
            </a:r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) เด็กตาย</a:t>
            </a:r>
            <a:endParaRPr lang="en-AU" sz="1100">
              <a:ea typeface="Calibri" pitchFamily="34" charset="0"/>
              <a:cs typeface="TH SarabunPSK" pitchFamily="34" charset="-34"/>
            </a:endParaRPr>
          </a:p>
          <a:p>
            <a:pPr indent="630238" eaLnBrk="0" hangingPunct="0"/>
            <a:r>
              <a:rPr lang="en-US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</a:t>
            </a:r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) เด็กเข้ารับการดูแลในสถานสงเคราะห์ของรัฐ หรือบ้านพักเด็กและครอบครัว</a:t>
            </a:r>
          </a:p>
          <a:p>
            <a:pPr indent="630238" eaLnBrk="0" hangingPunct="0"/>
            <a:r>
              <a:rPr lang="th-TH" sz="2400">
                <a:latin typeface="TH SarabunPSK" pitchFamily="34" charset="-34"/>
                <a:cs typeface="TH SarabunPSK" pitchFamily="34" charset="-34"/>
              </a:rPr>
              <a:t>3) ให้การเป็นเท็จ</a:t>
            </a:r>
            <a:endParaRPr lang="th-TH"/>
          </a:p>
        </p:txBody>
      </p:sp>
      <p:sp>
        <p:nvSpPr>
          <p:cNvPr id="37894" name="Rectangle 2"/>
          <p:cNvSpPr>
            <a:spLocks noChangeArrowheads="1"/>
          </p:cNvSpPr>
          <p:nvPr/>
        </p:nvSpPr>
        <p:spPr bwMode="auto">
          <a:xfrm>
            <a:off x="285750" y="2571750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30238"/>
            <a:r>
              <a:rPr lang="th-TH" sz="2400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หมายเหตุ</a:t>
            </a:r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กรณีที่ผู้มีสิทธิอยู่ในความดูแลของบ้านพักเด็กและครอบครัว สถานสงเคราะห์ </a:t>
            </a:r>
            <a:b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         สามารถขอรับสิทธิได้ ตามหลักเกณฑ์ โดยจะได้รับเงินเฉพาะเดือนที่ไม่ได้อยู่</a:t>
            </a:r>
            <a:b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         ในการดูแลของบ้านพักเด็กและครอบครัว</a:t>
            </a:r>
            <a:endParaRPr lang="th-TH">
              <a:ea typeface="Calibri" pitchFamily="34" charset="0"/>
              <a:cs typeface="TH SarabunPSK" pitchFamily="34" charset="-34"/>
            </a:endParaRPr>
          </a:p>
        </p:txBody>
      </p:sp>
      <p:sp>
        <p:nvSpPr>
          <p:cNvPr id="37895" name="Rectangle 22"/>
          <p:cNvSpPr>
            <a:spLocks noChangeArrowheads="1"/>
          </p:cNvSpPr>
          <p:nvPr/>
        </p:nvSpPr>
        <p:spPr bwMode="auto">
          <a:xfrm>
            <a:off x="142875" y="4071938"/>
            <a:ext cx="1747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000066"/>
                </a:solidFill>
                <a:latin typeface="Calibri" pitchFamily="34" charset="0"/>
                <a:cs typeface="Cordia New" pitchFamily="34" charset="-34"/>
              </a:rPr>
              <a:t>การรายงานผล</a:t>
            </a:r>
            <a:endParaRPr lang="en-AU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7896" name="Rectangle 3"/>
          <p:cNvSpPr>
            <a:spLocks noChangeArrowheads="1"/>
          </p:cNvSpPr>
          <p:nvPr/>
        </p:nvSpPr>
        <p:spPr bwMode="auto">
          <a:xfrm>
            <a:off x="285750" y="4729163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30238" algn="thaiDist"/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ให้สำนักงานพัฒนาสังคมและความมั่นคงของมนุษย์จังหวัด รายงานผลตามแบบรายงาน</a:t>
            </a:r>
            <a:b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การรับเงินอุดหนุนเพื่อการเลี้ยงดูเด็กแรกเกิด (แบบ ดร.</a:t>
            </a:r>
            <a:r>
              <a:rPr lang="en-US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04) </a:t>
            </a:r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ในหน้า </a:t>
            </a:r>
            <a:r>
              <a:rPr lang="en-US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</a:t>
            </a:r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</a:t>
            </a:r>
            <a:r>
              <a:rPr lang="en-US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ให้กรมกิจการเด็กและเยาวชน </a:t>
            </a:r>
            <a:r>
              <a:rPr lang="th-TH" sz="2400" u="sng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ภายในวันที่ 16 ของทุกเดือน</a:t>
            </a:r>
            <a:endParaRPr lang="th-TH" u="sng">
              <a:ea typeface="Calibri" pitchFamily="34" charset="0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7891" grpId="0"/>
      <p:bldP spid="37892" grpId="0"/>
      <p:bldP spid="37893" grpId="0"/>
      <p:bldP spid="37894" grpId="0"/>
      <p:bldP spid="37895" grpId="0"/>
      <p:bldP spid="378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234\Desktop\KAN\bg-daily-new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68636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-142908" y="-24"/>
          <a:ext cx="857256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56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14313"/>
            <a:ext cx="22860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06363" y="2579688"/>
            <a:ext cx="88582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630238" algn="ctr">
              <a:lnSpc>
                <a:spcPts val="2600"/>
              </a:lnSpc>
              <a:defRPr/>
            </a:pPr>
            <a:r>
              <a:rPr lang="th-TH" sz="24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หญิงตั้งครรภ์/มารดาที่ผ่านการตรวจสอบคุณสมบัติ (ผ่านการปิดประกาศรายชื่อ 15 วัน) </a:t>
            </a:r>
            <a:br>
              <a:rPr lang="th-TH" sz="24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หลังจากคลอดบุตรตามระยะเวลาที่กำหนด (บุตรที่เกิดระหว่าง วันที่ 1 ตุลาคม 2558 - </a:t>
            </a:r>
            <a:r>
              <a:rPr lang="en-US" sz="24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30 </a:t>
            </a:r>
            <a:r>
              <a:rPr lang="th-TH" sz="24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กันยายน 2559) ให้นำสูติบัตรไปยื่น ณ องค์กรปกครองส่วนท้องถิ่นที่ลงทะเบียนไว้ </a:t>
            </a:r>
            <a:br>
              <a:rPr lang="th-TH" sz="24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หรือส่งเอกสารทางไปรษณีย์ไปยังสถานที่ ๆ ลงทะเบียนไว้</a:t>
            </a:r>
            <a:br>
              <a:rPr lang="th-TH" sz="24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endParaRPr lang="en-AU" sz="1100" dirty="0"/>
          </a:p>
          <a:p>
            <a:pPr algn="thaiDist" eaLnBrk="0" hangingPunct="0">
              <a:lnSpc>
                <a:spcPts val="2600"/>
              </a:lnSpc>
              <a:defRPr/>
            </a:pPr>
            <a:r>
              <a:rPr lang="th-TH" sz="24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หมายเหตุ </a:t>
            </a:r>
            <a:r>
              <a:rPr lang="th-TH" sz="24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หากในการลงทะเบียนครั้งแรกไม่ได้แจ้งช่องทางการรับเงินไว้ สามารถแจ้งและนำเอกสาร</a:t>
            </a:r>
            <a:br>
              <a:rPr lang="th-TH" sz="24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มายื่นเพิ่มเติม ณ สถานที่ ๆ ลงทะเบียนไว้พร้อมการยื่นสูติบัตรได้เอกสารที่สามารถยื่นเพิ่มเติมหลังจากลงทะเบียนเมื่อเด็กเกิด ได้แก่</a:t>
            </a:r>
            <a:endParaRPr lang="en-AU" sz="1100" dirty="0"/>
          </a:p>
          <a:p>
            <a:pPr eaLnBrk="0" hangingPunct="0">
              <a:lnSpc>
                <a:spcPts val="2600"/>
              </a:lnSpc>
              <a:defRPr/>
            </a:pPr>
            <a:r>
              <a:rPr lang="th-TH" sz="24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1. สูติบัตรของเด็ก</a:t>
            </a:r>
            <a:endParaRPr lang="en-AU" sz="1100" dirty="0"/>
          </a:p>
          <a:p>
            <a:pPr eaLnBrk="0" hangingPunct="0">
              <a:lnSpc>
                <a:spcPts val="2600"/>
              </a:lnSpc>
              <a:defRPr/>
            </a:pPr>
            <a:r>
              <a:rPr lang="th-TH" sz="24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2. สำเนาสมุดบัญชีธนาคารกรุงไทย</a:t>
            </a:r>
            <a:endParaRPr lang="th-TH" sz="2400" dirty="0"/>
          </a:p>
          <a:p>
            <a:pPr eaLnBrk="0" hangingPunct="0">
              <a:lnSpc>
                <a:spcPts val="2600"/>
              </a:lnSpc>
              <a:defRPr/>
            </a:pPr>
            <a:r>
              <a:rPr lang="th-TH" sz="24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3. หนังสือมอบอำนาจการรับเงิน  กรณีมอบอำนาจ ให้ยื่นเอกสารเพิ่มเติม ได้แก่ หนังสือ</a:t>
            </a:r>
            <a:br>
              <a:rPr lang="th-TH" sz="24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   มอบอำนาจ และสำเนาบัตรประจำตัวประชาชนของผู้มอบอำนาจ และผู้รับมอบอำนาจ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5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234\Desktop\KAN\bg-daily-new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68636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-142908" y="-24"/>
          <a:ext cx="857256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580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14313"/>
            <a:ext cx="22860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1058863" y="2617788"/>
            <a:ext cx="1155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000066"/>
                </a:solidFill>
                <a:latin typeface="Calibri" pitchFamily="34" charset="0"/>
                <a:cs typeface="Cordia New" pitchFamily="34" charset="-34"/>
              </a:rPr>
              <a:t>ผู้จ่ายเงิน</a:t>
            </a:r>
            <a:endParaRPr lang="en-AU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1000125" y="3933825"/>
            <a:ext cx="168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000066"/>
                </a:solidFill>
                <a:latin typeface="Calibri" pitchFamily="34" charset="0"/>
                <a:cs typeface="Cordia New" pitchFamily="34" charset="-34"/>
              </a:rPr>
              <a:t>วิธีการจ่ายเงิน</a:t>
            </a:r>
            <a:endParaRPr lang="en-AU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9942" name="Rectangle 1"/>
          <p:cNvSpPr>
            <a:spLocks noChangeArrowheads="1"/>
          </p:cNvSpPr>
          <p:nvPr/>
        </p:nvSpPr>
        <p:spPr bwMode="auto">
          <a:xfrm>
            <a:off x="2143125" y="2627313"/>
            <a:ext cx="685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ในกรุงเทพมหานคร </a:t>
            </a:r>
            <a:r>
              <a:rPr lang="en-US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: </a:t>
            </a:r>
            <a: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กรมกิจการเด็กและเยาวชน</a:t>
            </a:r>
            <a:endParaRPr lang="en-AU" sz="1200">
              <a:ea typeface="Calibri" pitchFamily="34" charset="0"/>
              <a:cs typeface="TH SarabunPSK" pitchFamily="34" charset="-34"/>
            </a:endParaRPr>
          </a:p>
          <a:p>
            <a:pPr eaLnBrk="0" hangingPunct="0"/>
            <a:r>
              <a:rPr lang="th-TH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ในต่างจังหวัด</a:t>
            </a:r>
            <a:r>
              <a:rPr lang="en-US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: </a:t>
            </a:r>
            <a: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สำนักงานพัฒนาสังคมและความมั่นคงของมนุษย์จังหวัด</a:t>
            </a:r>
            <a:endParaRPr lang="th-TH" sz="3200"/>
          </a:p>
        </p:txBody>
      </p:sp>
      <p:sp>
        <p:nvSpPr>
          <p:cNvPr id="39943" name="Rectangle 1"/>
          <p:cNvSpPr>
            <a:spLocks noChangeArrowheads="1"/>
          </p:cNvSpPr>
          <p:nvPr/>
        </p:nvSpPr>
        <p:spPr bwMode="auto">
          <a:xfrm>
            <a:off x="2627313" y="3971925"/>
            <a:ext cx="6516687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โอนเข้าบัญชีธนาคารกรุงไทยไม่เสียค่าธรรมเนียมในการโอนเงินและได้รับการยกเว้นเงินฝากในการเปิดบัญชีธนาคาร (เปิดบัญชี 0 บาท) โดยนำหนังสือตามแบบ ดร.07/1 หรือ ดร.07/2 </a:t>
            </a:r>
          </a:p>
          <a:p>
            <a: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ใช้แสดงกับธนาคารกรุงไทยเพื่อประกอบการเปิดบัญชี</a:t>
            </a:r>
          </a:p>
          <a:p>
            <a:endParaRPr lang="en-AU" sz="1200">
              <a:ea typeface="Calibri" pitchFamily="34" charset="0"/>
              <a:cs typeface="TH SarabunPSK" pitchFamily="34" charset="-34"/>
            </a:endParaRPr>
          </a:p>
          <a:p>
            <a:pPr eaLnBrk="0" hangingPunct="0"/>
            <a: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รับเงินสด</a:t>
            </a:r>
            <a:endParaRPr lang="th-TH" sz="32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  <p:bldP spid="39942" grpId="0"/>
      <p:bldP spid="399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234\Desktop\KAN\bg-daily-new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68636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-142908" y="-24"/>
          <a:ext cx="857256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604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14313"/>
            <a:ext cx="22860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357188" y="2643188"/>
            <a:ext cx="294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000066"/>
                </a:solidFill>
                <a:latin typeface="Calibri" pitchFamily="34" charset="0"/>
                <a:cs typeface="Cordia New" pitchFamily="34" charset="-34"/>
              </a:rPr>
              <a:t>หลักฐานแสดงการจ่ายเงิน</a:t>
            </a:r>
            <a:endParaRPr lang="en-AU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0965" name="Rectangle 10"/>
          <p:cNvSpPr>
            <a:spLocks noChangeArrowheads="1"/>
          </p:cNvSpPr>
          <p:nvPr/>
        </p:nvSpPr>
        <p:spPr bwMode="auto">
          <a:xfrm>
            <a:off x="428625" y="4691063"/>
            <a:ext cx="2101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000066"/>
                </a:solidFill>
                <a:latin typeface="Calibri" pitchFamily="34" charset="0"/>
                <a:cs typeface="Cordia New" pitchFamily="34" charset="-34"/>
              </a:rPr>
              <a:t>กำหนดวันจ่ายเงิน</a:t>
            </a:r>
            <a:endParaRPr lang="en-AU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0966" name="Rectangle 2"/>
          <p:cNvSpPr>
            <a:spLocks noChangeArrowheads="1"/>
          </p:cNvSpPr>
          <p:nvPr/>
        </p:nvSpPr>
        <p:spPr bwMode="auto">
          <a:xfrm>
            <a:off x="3214688" y="2693988"/>
            <a:ext cx="564356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2600"/>
              </a:lnSpc>
            </a:pPr>
            <a:r>
              <a:rPr lang="th-TH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กรณีรับเงินด้วยตนเอง </a:t>
            </a:r>
            <a:r>
              <a:rPr lang="en-US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: </a:t>
            </a:r>
            <a: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ใช้ใบสำคัญรับเงิน (แบบ ดร.03) (หน้า</a:t>
            </a:r>
            <a:r>
              <a:rPr lang="en-US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2</a:t>
            </a:r>
            <a: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5) เป็นเอกสารประกอบการรับเงิน</a:t>
            </a:r>
          </a:p>
          <a:p>
            <a:pPr>
              <a:lnSpc>
                <a:spcPts val="2600"/>
              </a:lnSpc>
            </a:pPr>
            <a:endParaRPr lang="en-AU" sz="1200">
              <a:ea typeface="Calibri" pitchFamily="34" charset="0"/>
              <a:cs typeface="TH SarabunPSK" pitchFamily="34" charset="-34"/>
            </a:endParaRPr>
          </a:p>
          <a:p>
            <a:pPr eaLnBrk="0" hangingPunct="0">
              <a:lnSpc>
                <a:spcPts val="2600"/>
              </a:lnSpc>
            </a:pPr>
            <a:r>
              <a:rPr lang="th-TH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กรณีรับเงินผ่านบัญชีธนาคาร</a:t>
            </a:r>
            <a:r>
              <a:rPr lang="en-US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en-US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: </a:t>
            </a:r>
            <a: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ใช้ใบรับฝากเงินสด  </a:t>
            </a:r>
          </a:p>
          <a:p>
            <a:pPr eaLnBrk="0" hangingPunct="0">
              <a:lnSpc>
                <a:spcPts val="2600"/>
              </a:lnSpc>
            </a:pPr>
            <a: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(</a:t>
            </a:r>
            <a:r>
              <a:rPr lang="en-US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Pay in Slip</a:t>
            </a:r>
            <a: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) เป็นเอกสารประกอบการรับเงิน </a:t>
            </a:r>
            <a:endParaRPr lang="th-TH" sz="3200"/>
          </a:p>
        </p:txBody>
      </p:sp>
      <p:sp>
        <p:nvSpPr>
          <p:cNvPr id="40967" name="Rectangle 2"/>
          <p:cNvSpPr>
            <a:spLocks noChangeArrowheads="1"/>
          </p:cNvSpPr>
          <p:nvPr/>
        </p:nvSpPr>
        <p:spPr bwMode="auto">
          <a:xfrm>
            <a:off x="2428875" y="4797425"/>
            <a:ext cx="67151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2600"/>
              </a:lnSpc>
            </a:pPr>
            <a:r>
              <a:rPr lang="th-TH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เดือนแรกที่เด็กเกิด</a:t>
            </a:r>
            <a:r>
              <a:rPr lang="en-US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en-US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: </a:t>
            </a:r>
            <a: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กำหนดให้จ่ายเงินโดยเร็ว </a:t>
            </a:r>
            <a:b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ภายในไม่เกิน </a:t>
            </a:r>
            <a:r>
              <a:rPr lang="en-US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15 </a:t>
            </a:r>
            <a: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วันทำการ หลังจากได้รับสูติบัตรและเอกสารครบถ้วน</a:t>
            </a:r>
          </a:p>
          <a:p>
            <a:pPr>
              <a:lnSpc>
                <a:spcPts val="2600"/>
              </a:lnSpc>
            </a:pPr>
            <a:endParaRPr lang="en-AU" sz="1200">
              <a:ea typeface="Calibri" pitchFamily="34" charset="0"/>
              <a:cs typeface="TH SarabunPSK" pitchFamily="34" charset="-34"/>
            </a:endParaRPr>
          </a:p>
          <a:p>
            <a:pPr>
              <a:lnSpc>
                <a:spcPts val="2600"/>
              </a:lnSpc>
            </a:pPr>
            <a:r>
              <a:rPr lang="th-TH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เดือนที่ 2 - 12  </a:t>
            </a:r>
            <a:r>
              <a:rPr lang="en-US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: </a:t>
            </a:r>
            <a: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กำหนดให้จ่ายเงิน ภายในไม่เกิน วันที่ </a:t>
            </a:r>
            <a:r>
              <a:rPr lang="en-US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10</a:t>
            </a:r>
            <a: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ของเดือน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0964" grpId="0"/>
      <p:bldP spid="40965" grpId="0"/>
      <p:bldP spid="40966" grpId="0"/>
      <p:bldP spid="409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234\Desktop\KAN\bg-daily-new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68636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-142908" y="-24"/>
          <a:ext cx="857256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28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14313"/>
            <a:ext cx="22860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11"/>
          <p:cNvSpPr>
            <a:spLocks noChangeArrowheads="1"/>
          </p:cNvSpPr>
          <p:nvPr/>
        </p:nvSpPr>
        <p:spPr bwMode="auto">
          <a:xfrm>
            <a:off x="642938" y="2613025"/>
            <a:ext cx="7858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r>
              <a:rPr lang="th-TH">
                <a:latin typeface="Calibri" pitchFamily="34" charset="0"/>
                <a:cs typeface="Cordia New" pitchFamily="34" charset="-34"/>
              </a:rPr>
              <a:t>	ใช้กลไกคณะอนุกรรมการประสานและส่งเสริมการพัฒนาเด็กปฐมวัยคณะอนุกรรมการส่งเสริมการพัฒนาเด็กปฐมวัยจังหวัดและอนุกรรมการ</a:t>
            </a:r>
            <a:br>
              <a:rPr lang="th-TH">
                <a:latin typeface="Calibri" pitchFamily="34" charset="0"/>
                <a:cs typeface="Cordia New" pitchFamily="34" charset="-34"/>
              </a:rPr>
            </a:br>
            <a:r>
              <a:rPr lang="th-TH">
                <a:latin typeface="Calibri" pitchFamily="34" charset="0"/>
                <a:cs typeface="Cordia New" pitchFamily="34" charset="-34"/>
              </a:rPr>
              <a:t>ส่งเสริมการพัฒนาเด็กปฐมวัยกรุงเทพมหานคร เป็นกลไกในการประสานงาน ตลอดจนพิจารณาข้อร้องเรียนและข้อเสนอแนะ รวมทั้งการติดตามประเมินผล</a:t>
            </a:r>
            <a:endParaRPr lang="en-AU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1989" name="Rectangle 1"/>
          <p:cNvSpPr>
            <a:spLocks noChangeArrowheads="1"/>
          </p:cNvSpPr>
          <p:nvPr/>
        </p:nvSpPr>
        <p:spPr bwMode="auto">
          <a:xfrm>
            <a:off x="0" y="4643438"/>
            <a:ext cx="9144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30238"/>
            <a:r>
              <a:rPr lang="th-TH" sz="2400" b="1">
                <a:solidFill>
                  <a:srgbClr val="7030A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ต่างจังหวัด</a:t>
            </a:r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ให้สำนักงานพัฒนาสังคมและความมั่นคงของมนุษย์จังหวัด นำเสนอคณะอนุกรรมการ</a:t>
            </a:r>
            <a:b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         ส่งเสริมการพัฒนาเด็กปฐมวัยระดับจังหวัด </a:t>
            </a:r>
            <a:endParaRPr lang="en-AU" sz="1100">
              <a:ea typeface="Calibri" pitchFamily="34" charset="0"/>
              <a:cs typeface="TH SarabunPSK" pitchFamily="34" charset="-34"/>
            </a:endParaRPr>
          </a:p>
          <a:p>
            <a:pPr indent="630238" eaLnBrk="0" hangingPunct="0"/>
            <a:r>
              <a:rPr lang="th-TH" sz="2400" b="1">
                <a:solidFill>
                  <a:srgbClr val="7030A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กรุงเทพมหานคร</a:t>
            </a:r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ให้สำนักพัฒนาสังคมกรุงเทพมหานคร นำเสนอคณะอนุกรรมการส่งเสริม</a:t>
            </a:r>
            <a:b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         การพัฒนาเด็กปฐมวัยกรุงเทพมหานคร </a:t>
            </a:r>
            <a:endParaRPr lang="en-AU" sz="1100"/>
          </a:p>
          <a:p>
            <a:pPr indent="630238" eaLnBrk="0" hangingPunct="0"/>
            <a:r>
              <a:rPr lang="th-TH" sz="2400" b="1">
                <a:latin typeface="TH SarabunPSK" pitchFamily="34" charset="-34"/>
                <a:cs typeface="TH SarabunPSK" pitchFamily="34" charset="-34"/>
              </a:rPr>
              <a:t>เพื่อพิจารณาทุก </a:t>
            </a:r>
            <a:r>
              <a:rPr lang="en-US" sz="2400" b="1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400" b="1">
                <a:latin typeface="TH SarabunPSK" pitchFamily="34" charset="-34"/>
                <a:cs typeface="TH SarabunPSK" pitchFamily="34" charset="-34"/>
              </a:rPr>
              <a:t>เดือน </a:t>
            </a:r>
            <a:r>
              <a:rPr lang="th-TH" sz="2400">
                <a:latin typeface="TH SarabunPSK" pitchFamily="34" charset="-34"/>
                <a:cs typeface="TH SarabunPSK" pitchFamily="34" charset="-34"/>
              </a:rPr>
              <a:t>และเป็นแนวทางในการปรับปรุงการดำเนินงานต่อไป </a:t>
            </a:r>
            <a:endParaRPr lang="th-TH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19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234\Desktop\KAN\bg-daily-new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68636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-142908" y="-24"/>
          <a:ext cx="857256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52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14313"/>
            <a:ext cx="22860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700338"/>
            <a:ext cx="8948738" cy="3871912"/>
          </a:xfrm>
        </p:spPr>
        <p:txBody>
          <a:bodyPr rtlCol="0">
            <a:noAutofit/>
          </a:bodyPr>
          <a:lstStyle/>
          <a:p>
            <a:pPr algn="thaiDist" eaLnBrk="1" fontAlgn="auto" hangingPunct="1">
              <a:lnSpc>
                <a:spcPts val="25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200" b="1" dirty="0" smtClean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 </a:t>
            </a:r>
            <a: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ร้องเรียน และเสนอแนะ </a:t>
            </a:r>
            <a:r>
              <a:rPr lang="th-TH" sz="28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ผู้มีสิทธิ และประชาชนทั่วไป สามารถ</a:t>
            </a:r>
            <a:r>
              <a:rPr lang="th-TH" sz="28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ร้องเรียนและเสนอแนะการ</a:t>
            </a:r>
            <a:r>
              <a:rPr lang="th-TH" sz="28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ดำเนินงาน ผ่านช่องทาง ดังต่อไปนี้</a:t>
            </a:r>
          </a:p>
          <a:p>
            <a:pPr algn="thaiDist" eaLnBrk="1" fontAlgn="auto" hangingPunct="1">
              <a:lnSpc>
                <a:spcPts val="25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6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6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) องค์กรปกครองส่วนท้องถิ่น  : สำนักงานเขต เมืองพัทยา เทศบาล </a:t>
            </a:r>
            <a:endParaRPr lang="th-TH" sz="2600" b="1" dirty="0" smtClean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 eaLnBrk="1" fontAlgn="auto" hangingPunct="1">
              <a:lnSpc>
                <a:spcPts val="25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6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	    องค์การบริหารส่วน</a:t>
            </a:r>
            <a:r>
              <a:rPr lang="th-TH" sz="26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pPr algn="thaiDist" eaLnBrk="1" fontAlgn="auto" hangingPunct="1">
              <a:lnSpc>
                <a:spcPts val="25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6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	2</a:t>
            </a:r>
            <a:r>
              <a:rPr lang="th-TH" sz="26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) ศูนย์ดำรงธรรมทุกจังหวัด โทร.1567 </a:t>
            </a:r>
          </a:p>
          <a:p>
            <a:pPr algn="thaiDist" eaLnBrk="1" fontAlgn="auto" hangingPunct="1">
              <a:lnSpc>
                <a:spcPts val="25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6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	3</a:t>
            </a:r>
            <a:r>
              <a:rPr lang="th-TH" sz="26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) สำนักงานพัฒนาสังคมและความมั่นคงของมนุษย์จังหวัด ศูนย์ประชาบดี </a:t>
            </a:r>
            <a:r>
              <a:rPr lang="en-AU" sz="26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OSCC </a:t>
            </a:r>
            <a:r>
              <a:rPr lang="th-TH" sz="26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1300</a:t>
            </a:r>
            <a:endParaRPr lang="th-TH" sz="2600" b="1" dirty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 eaLnBrk="1" fontAlgn="auto" hangingPunct="1">
              <a:lnSpc>
                <a:spcPts val="25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6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	4</a:t>
            </a:r>
            <a:r>
              <a:rPr lang="th-TH" sz="26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) กรมกิจการเด็กและเยาวชน เลขที่ 618/1 ถนนนิคมมักกะสัน เขตราชเทวี </a:t>
            </a:r>
            <a:endParaRPr lang="th-TH" sz="2600" b="1" dirty="0" smtClean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 eaLnBrk="1" fontAlgn="auto" hangingPunct="1">
              <a:lnSpc>
                <a:spcPts val="25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6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6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   กรุงเทพฯ 10400 เบอร์</a:t>
            </a:r>
            <a:r>
              <a:rPr lang="th-TH" sz="26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โทร 02 255 5850 ต่อ 149 / 192  หรือ 02 651 6532  </a:t>
            </a:r>
            <a:endParaRPr lang="th-TH" sz="2600" b="1" dirty="0" smtClean="0">
              <a:solidFill>
                <a:srgbClr val="00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 eaLnBrk="1" fontAlgn="auto" hangingPunct="1">
              <a:lnSpc>
                <a:spcPts val="25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6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600" b="1" dirty="0" smtClean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	    หรือ</a:t>
            </a:r>
            <a:r>
              <a:rPr lang="th-TH" sz="26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เว็บไซต์ </a:t>
            </a:r>
            <a:r>
              <a:rPr lang="en-US" sz="2600" b="1" dirty="0">
                <a:solidFill>
                  <a:srgbClr val="000066"/>
                </a:solidFill>
                <a:latin typeface="TH SarabunPSK" pitchFamily="34" charset="-34"/>
                <a:cs typeface="TH SarabunPSK" pitchFamily="34" charset="-34"/>
              </a:rPr>
              <a:t>www.dcy.go.th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รูปภาพ 3"/>
          <p:cNvPicPr>
            <a:picLocks noChangeAspect="1"/>
          </p:cNvPicPr>
          <p:nvPr/>
        </p:nvPicPr>
        <p:blipFill>
          <a:blip r:embed="rId2"/>
          <a:srcRect l="10448" b="16547"/>
          <a:stretch>
            <a:fillRect/>
          </a:stretch>
        </p:blipFill>
        <p:spPr bwMode="auto">
          <a:xfrm>
            <a:off x="0" y="549275"/>
            <a:ext cx="91440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12"/>
          <p:cNvSpPr txBox="1">
            <a:spLocks noChangeArrowheads="1"/>
          </p:cNvSpPr>
          <p:nvPr/>
        </p:nvSpPr>
        <p:spPr bwMode="auto">
          <a:xfrm>
            <a:off x="1979613" y="4365625"/>
            <a:ext cx="3311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4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ขอขอบคุณ สวัสดีค่ะ</a:t>
            </a:r>
          </a:p>
        </p:txBody>
      </p:sp>
      <p:pic>
        <p:nvPicPr>
          <p:cNvPr id="28676" name="Picture 6" descr="C:\Users\1234\Desktop\KAN\1396878555-image-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5900" y="2924175"/>
            <a:ext cx="244475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"/>
          <p:cNvSpPr/>
          <p:nvPr/>
        </p:nvSpPr>
        <p:spPr>
          <a:xfrm>
            <a:off x="107950" y="1604963"/>
            <a:ext cx="9144000" cy="1463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5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กรมกิจการเด็กและเยาวชน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h-TH" sz="45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กระทรวงการพัฒนาสังคมและความมั่นคงของมนุษย์</a:t>
            </a:r>
            <a:endParaRPr lang="en-US" sz="4500" dirty="0">
              <a:solidFill>
                <a:srgbClr val="FF00FF"/>
              </a:solidFill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60386" y="668344"/>
            <a:ext cx="1656184" cy="1678464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ตัวยึดเนื้อหา 2"/>
          <p:cNvSpPr txBox="1">
            <a:spLocks/>
          </p:cNvSpPr>
          <p:nvPr/>
        </p:nvSpPr>
        <p:spPr bwMode="auto">
          <a:xfrm>
            <a:off x="0" y="1773238"/>
            <a:ext cx="9144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>
              <a:spcBef>
                <a:spcPct val="20000"/>
              </a:spcBef>
              <a:buFont typeface="Arial" pitchFamily="34" charset="0"/>
              <a:buNone/>
            </a:pPr>
            <a:r>
              <a:rPr lang="th-TH" sz="2400" b="1">
                <a:latin typeface="Browallia New" pitchFamily="34" charset="-34"/>
                <a:cs typeface="Browallia New" pitchFamily="34" charset="-34"/>
              </a:rPr>
              <a:t>คณะรัฐมนตรีมีมติเห็นชอบในหลักการโครงการเงินอุดหนุนเพื่อการเลี้ยงดูเด็กแรกเกิด</a:t>
            </a:r>
          </a:p>
          <a:p>
            <a:pPr marL="514350" indent="-514350" algn="ctr">
              <a:spcBef>
                <a:spcPct val="20000"/>
              </a:spcBef>
              <a:buFont typeface="Arial" pitchFamily="34" charset="0"/>
              <a:buNone/>
            </a:pPr>
            <a:r>
              <a:rPr lang="th-TH" sz="2400" b="1">
                <a:latin typeface="Browallia New" pitchFamily="34" charset="-34"/>
                <a:cs typeface="Browallia New" pitchFamily="34" charset="-34"/>
              </a:rPr>
              <a:t>เมื่อวันที่ 31 มีนาคม 2558 ตามที่กระทรวงการพัฒนาสังคมและความมั่นคงของมนุษย์ (พม.) เสนอ</a:t>
            </a:r>
          </a:p>
        </p:txBody>
      </p:sp>
      <p:sp>
        <p:nvSpPr>
          <p:cNvPr id="17411" name="TextBox 12"/>
          <p:cNvSpPr txBox="1">
            <a:spLocks noChangeArrowheads="1"/>
          </p:cNvSpPr>
          <p:nvPr/>
        </p:nvSpPr>
        <p:spPr bwMode="auto">
          <a:xfrm>
            <a:off x="323850" y="2930525"/>
            <a:ext cx="85725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r>
              <a:rPr lang="th-TH" sz="2400" b="1"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	โครงการเงินอุดหนุนเพื่อการเลี้ยงดูเด็กแรกเกิด เป็นการจัดสวัสดิการพื้นฐานเพื่อเป็นการคุ้มครองทางสังคมและลดความเหลื่อมล้ำ ซึ่งเป็นหลักประกันสิทธิขั้นพื้นฐานให้เด็ก ได้รับการเลี้ยงดูอย่างมีคุณภาพและส่งเสริมเด็กแรกเกิดให้มีพัฒนาการเหมาะสมตามวัย </a:t>
            </a:r>
            <a:br>
              <a:rPr lang="th-TH" sz="2400" b="1">
                <a:latin typeface="Browallia New" pitchFamily="34" charset="-34"/>
                <a:ea typeface="TH Niramit AS" pitchFamily="2" charset="-34"/>
                <a:cs typeface="Browallia New" pitchFamily="34" charset="-34"/>
              </a:rPr>
            </a:br>
            <a:r>
              <a:rPr lang="th-TH" sz="2400" b="1"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ซึ่งเป็นพื้นฐานที่สำคัญในการพัฒนาอย่างต่อเนื่องในช่วงวัยอื่น ๆ ต่อไป</a:t>
            </a:r>
          </a:p>
          <a:p>
            <a:endParaRPr lang="th-TH" sz="2400" b="1">
              <a:latin typeface="Browallia New" pitchFamily="34" charset="-34"/>
              <a:ea typeface="TH Niramit AS" pitchFamily="2" charset="-34"/>
              <a:cs typeface="Browallia New" pitchFamily="34" charset="-34"/>
            </a:endParaRPr>
          </a:p>
          <a:p>
            <a:pPr algn="thaiDist"/>
            <a:r>
              <a:rPr lang="th-TH" sz="2400" b="1"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	การที่รัฐบาลจัดสวัสดิการเงินอุดหนุนเพื่อการเลี้ยงดูเด็กแรกเกิด นอกจากจะเป็นหลักประกันให้เด็กได้รับสิทธิในการอยู่รอดและพัฒนาแล้ว ยังเป็นการสร้างช่องทางและ</a:t>
            </a:r>
            <a:br>
              <a:rPr lang="th-TH" sz="2400" b="1">
                <a:latin typeface="Browallia New" pitchFamily="34" charset="-34"/>
                <a:ea typeface="TH Niramit AS" pitchFamily="2" charset="-34"/>
                <a:cs typeface="Browallia New" pitchFamily="34" charset="-34"/>
              </a:rPr>
            </a:br>
            <a:r>
              <a:rPr lang="th-TH" sz="2400" b="1"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เพิ่มโอกาสในการเข้าถึงบริการของรัฐเพื่อให้เด็กเข้าถึงสิทธิในการเลี้ยงดูอย่างมีคุณภาพ </a:t>
            </a:r>
            <a:br>
              <a:rPr lang="th-TH" sz="2400" b="1">
                <a:latin typeface="Browallia New" pitchFamily="34" charset="-34"/>
                <a:ea typeface="TH Niramit AS" pitchFamily="2" charset="-34"/>
                <a:cs typeface="Browallia New" pitchFamily="34" charset="-34"/>
              </a:rPr>
            </a:br>
            <a:r>
              <a:rPr lang="th-TH" sz="2400" b="1"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โดยมีการส่งต่อข้อมูลเพื่อให้ทีมหมอครอบครัวของกระทรวงสาธารณสุขลงไปติดตามดูแล</a:t>
            </a:r>
            <a:endParaRPr lang="en-AU" sz="3200" b="1">
              <a:latin typeface="Browallia New" pitchFamily="34" charset="-34"/>
              <a:ea typeface="TH Niramit AS" pitchFamily="2" charset="-34"/>
              <a:cs typeface="Browallia New" pitchFamily="34" charset="-34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15113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5492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600" b="1">
                <a:solidFill>
                  <a:srgbClr val="FF3300"/>
                </a:solidFill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ความเป็นมาของโครงการ ฯ</a:t>
            </a:r>
            <a:endParaRPr lang="en-AU" sz="3600" b="1">
              <a:solidFill>
                <a:srgbClr val="FF3300"/>
              </a:solidFill>
              <a:latin typeface="Browallia New" pitchFamily="34" charset="-34"/>
              <a:ea typeface="TH Niramit AS" pitchFamily="2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3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500438"/>
            <a:ext cx="51054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143000"/>
            <a:ext cx="61436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5186" r="26563" b="26355"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 l="80104" t="6776" r="9349" b="67751"/>
          <a:stretch>
            <a:fillRect/>
          </a:stretch>
        </p:blipFill>
        <p:spPr bwMode="auto">
          <a:xfrm>
            <a:off x="4143375" y="1071563"/>
            <a:ext cx="4500563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/>
          <a:srcRect l="80104" t="6079" r="9349" b="67381"/>
          <a:stretch>
            <a:fillRect/>
          </a:stretch>
        </p:blipFill>
        <p:spPr bwMode="auto">
          <a:xfrm>
            <a:off x="668338" y="1071563"/>
            <a:ext cx="36179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571500" y="714375"/>
            <a:ext cx="79629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755650" y="1628775"/>
            <a:ext cx="7643813" cy="4143375"/>
          </a:xfrm>
          <a:prstGeom prst="rect">
            <a:avLst/>
          </a:prstGeom>
        </p:spPr>
        <p:txBody>
          <a:bodyPr anchor="ctr"/>
          <a:lstStyle/>
          <a:p>
            <a:pPr algn="thaiDist">
              <a:defRPr/>
            </a:pPr>
            <a:r>
              <a:rPr lang="th-TH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ประโยชน์ต่อเด็ก </a:t>
            </a:r>
            <a:r>
              <a:rPr lang="en-A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: </a:t>
            </a:r>
            <a:r>
              <a:rPr lang="th-TH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เด็กแรกเกิดได้รับการเลี้ยงดูที่มีคุณภาพ</a:t>
            </a:r>
          </a:p>
          <a:p>
            <a:pPr algn="thaiDist">
              <a:defRPr/>
            </a:pPr>
            <a:endParaRPr lang="th-TH" sz="7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ea typeface="TH Niramit AS" pitchFamily="2" charset="-34"/>
              <a:cs typeface="Browallia New" pitchFamily="34" charset="-34"/>
            </a:endParaRPr>
          </a:p>
          <a:p>
            <a:pPr algn="thaiDist">
              <a:defRPr/>
            </a:pPr>
            <a:endParaRPr lang="th-TH" sz="7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ea typeface="TH Niramit AS" pitchFamily="2" charset="-34"/>
              <a:cs typeface="Browallia New" pitchFamily="34" charset="-34"/>
            </a:endParaRPr>
          </a:p>
          <a:p>
            <a:pPr algn="thaiDist">
              <a:defRPr/>
            </a:pPr>
            <a:endParaRPr lang="th-TH" sz="7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ea typeface="TH Niramit AS" pitchFamily="2" charset="-34"/>
              <a:cs typeface="Browallia New" pitchFamily="34" charset="-34"/>
            </a:endParaRPr>
          </a:p>
          <a:p>
            <a:pPr algn="thaiDist">
              <a:defRPr/>
            </a:pPr>
            <a:endParaRPr lang="en-AU" sz="7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ea typeface="TH Niramit AS" pitchFamily="2" charset="-34"/>
              <a:cs typeface="Browallia New" pitchFamily="34" charset="-34"/>
            </a:endParaRPr>
          </a:p>
          <a:p>
            <a:pPr algn="thaiDist">
              <a:defRPr/>
            </a:pPr>
            <a:r>
              <a:rPr lang="th-TH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ประโยชน์ต่อพ่อแม่ ผู้ดูแลเด็ก </a:t>
            </a:r>
            <a:r>
              <a:rPr lang="en-A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:</a:t>
            </a:r>
            <a:r>
              <a:rPr lang="th-TH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 </a:t>
            </a:r>
            <a:r>
              <a:rPr lang="th-TH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แบ่งเบาภาระค่าใช้จ่าย รวมทั้งมีความรู้ความเข้าใจในการเลี้ยงดู และส่งเสริมพัฒนาการเด็กได้ถูกต้องตามหลักวิชาการ</a:t>
            </a:r>
          </a:p>
          <a:p>
            <a:pPr>
              <a:defRPr/>
            </a:pPr>
            <a:endParaRPr lang="th-TH" sz="7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ea typeface="TH Niramit AS" pitchFamily="2" charset="-34"/>
              <a:cs typeface="Browallia New" pitchFamily="34" charset="-34"/>
            </a:endParaRPr>
          </a:p>
          <a:p>
            <a:pPr>
              <a:defRPr/>
            </a:pPr>
            <a:endParaRPr lang="th-TH" sz="7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ea typeface="TH Niramit AS" pitchFamily="2" charset="-34"/>
              <a:cs typeface="Browallia New" pitchFamily="34" charset="-34"/>
            </a:endParaRPr>
          </a:p>
          <a:p>
            <a:pPr>
              <a:defRPr/>
            </a:pPr>
            <a:endParaRPr lang="th-TH" sz="7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ea typeface="TH Niramit AS" pitchFamily="2" charset="-34"/>
              <a:cs typeface="Browallia New" pitchFamily="34" charset="-34"/>
            </a:endParaRPr>
          </a:p>
          <a:p>
            <a:pPr>
              <a:defRPr/>
            </a:pPr>
            <a:endParaRPr lang="en-AU" sz="7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ea typeface="TH Niramit AS" pitchFamily="2" charset="-34"/>
              <a:cs typeface="Browallia New" pitchFamily="34" charset="-34"/>
            </a:endParaRPr>
          </a:p>
          <a:p>
            <a:pPr algn="thaiDist">
              <a:defRPr/>
            </a:pPr>
            <a:r>
              <a:rPr lang="th-TH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ประโยชน์ต่อการพัฒนาประเทศ </a:t>
            </a:r>
            <a:r>
              <a:rPr lang="en-A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:</a:t>
            </a:r>
            <a:r>
              <a:rPr lang="en-A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 </a:t>
            </a:r>
            <a:r>
              <a:rPr lang="th-TH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เป็นการลงทุนเพื่อสร้างรากฐาน</a:t>
            </a:r>
            <a:br>
              <a:rPr lang="th-TH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ea typeface="TH Niramit AS" pitchFamily="2" charset="-34"/>
                <a:cs typeface="Browallia New" pitchFamily="34" charset="-34"/>
              </a:rPr>
            </a:br>
            <a:r>
              <a:rPr lang="th-TH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ea typeface="TH Niramit AS" pitchFamily="2" charset="-34"/>
                <a:cs typeface="Browallia New" pitchFamily="34" charset="-34"/>
              </a:rPr>
              <a:t>ที่สำคัญในการพัฒนาประเทศต่อไปในอนาคต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ea typeface="TH Niramit AS" pitchFamily="2" charset="-34"/>
              <a:cs typeface="Browallia New" pitchFamily="34" charset="-34"/>
            </a:endParaRPr>
          </a:p>
          <a:p>
            <a:pPr algn="thaiDist">
              <a:defRPr/>
            </a:pPr>
            <a:endParaRPr lang="th-TH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ea typeface="TH Niramit AS" pitchFamily="2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สี่เหลี่ยมผืนผ้า 28"/>
          <p:cNvSpPr/>
          <p:nvPr/>
        </p:nvSpPr>
        <p:spPr>
          <a:xfrm>
            <a:off x="142875" y="5391150"/>
            <a:ext cx="2357438" cy="1323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พมจ. รายงานผล ให้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  1) ดย. ทุกวันที่ 16 ของเดือน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   2) อนุกรรมการส่งเสริมการพัฒนาเด็กปฐมวัยระดับจังหวัด</a:t>
            </a:r>
            <a:endParaRPr lang="en-AU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-142875" y="0"/>
            <a:ext cx="9429750" cy="42862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4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ผังการทำงานของหน่วยงานต่าง ๆ ที่เกี่ยวข้อง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และหญิงตั้งครรภ์</a:t>
            </a:r>
            <a:endParaRPr lang="th-TH" sz="4800" b="1" dirty="0">
              <a:cs typeface="Angsana New" pitchFamily="18" charset="-34"/>
            </a:endParaRPr>
          </a:p>
        </p:txBody>
      </p:sp>
      <p:sp>
        <p:nvSpPr>
          <p:cNvPr id="20484" name="AutoShape 8"/>
          <p:cNvSpPr>
            <a:spLocks noChangeArrowheads="1"/>
          </p:cNvSpPr>
          <p:nvPr/>
        </p:nvSpPr>
        <p:spPr bwMode="auto">
          <a:xfrm>
            <a:off x="1714500" y="571500"/>
            <a:ext cx="4857750" cy="6429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000"/>
              </a:lnSpc>
            </a:pPr>
            <a:r>
              <a:rPr lang="th-TH" sz="1800">
                <a:latin typeface="TH SarabunPSK" pitchFamily="34" charset="-34"/>
                <a:ea typeface="Arial" pitchFamily="34" charset="0"/>
                <a:cs typeface="TH SarabunPSK" pitchFamily="34" charset="-34"/>
              </a:rPr>
              <a:t>2. รัฐบาล อปท. โรงพยาบาล กำนัน ผู้ใหญ่บ้านและผู้ใหญ่บ้าน ประชาสัมพันธ์นโยบาย และค้นหาหญิงตั้งครรภ์ที่เป็นกลุ่มเป้าหมาย (หน้า 6)</a:t>
            </a:r>
            <a:endParaRPr lang="en-US">
              <a:ea typeface="Arial" pitchFamily="34" charset="0"/>
              <a:cs typeface="TH SarabunPSK" pitchFamily="34" charset="-34"/>
            </a:endParaRPr>
          </a:p>
        </p:txBody>
      </p:sp>
      <p:cxnSp>
        <p:nvCxnSpPr>
          <p:cNvPr id="20485" name="AutoShape 15"/>
          <p:cNvCxnSpPr>
            <a:cxnSpLocks noChangeShapeType="1"/>
          </p:cNvCxnSpPr>
          <p:nvPr/>
        </p:nvCxnSpPr>
        <p:spPr bwMode="auto">
          <a:xfrm rot="5400000">
            <a:off x="3056731" y="1300957"/>
            <a:ext cx="173037" cy="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20486" name="AutoShape 3"/>
          <p:cNvSpPr>
            <a:spLocks noChangeArrowheads="1"/>
          </p:cNvSpPr>
          <p:nvPr/>
        </p:nvSpPr>
        <p:spPr bwMode="auto">
          <a:xfrm>
            <a:off x="1571625" y="1357313"/>
            <a:ext cx="4786313" cy="14287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000"/>
              </a:lnSpc>
            </a:pPr>
            <a:r>
              <a:rPr lang="th-TH" sz="1800">
                <a:latin typeface="TH SarabunPSK" pitchFamily="34" charset="-34"/>
                <a:ea typeface="Arial" pitchFamily="34" charset="0"/>
                <a:cs typeface="TH SarabunPSK" pitchFamily="34" charset="-34"/>
              </a:rPr>
              <a:t>3. เมื่อพบหญิงตั้งครรภ์ ผู้รับรอง (อสม. อพม. กำนัน และผู้ใหญ่บ้าน)</a:t>
            </a:r>
          </a:p>
          <a:p>
            <a:pPr algn="ctr">
              <a:lnSpc>
                <a:spcPts val="2000"/>
              </a:lnSpc>
            </a:pPr>
            <a:r>
              <a:rPr lang="th-TH" sz="1800">
                <a:latin typeface="TH SarabunPSK" pitchFamily="34" charset="-34"/>
                <a:ea typeface="Arial" pitchFamily="34" charset="0"/>
                <a:cs typeface="TH SarabunPSK" pitchFamily="34" charset="-34"/>
              </a:rPr>
              <a:t>ตรวจสอบคุณสมบัติและสถานะครัวเรือนของหญิงตั้งครรภ์ ถ้าครบเกณฑ์</a:t>
            </a:r>
          </a:p>
          <a:p>
            <a:pPr algn="ctr">
              <a:lnSpc>
                <a:spcPts val="2000"/>
              </a:lnSpc>
            </a:pPr>
            <a:r>
              <a:rPr lang="th-TH" sz="1800">
                <a:latin typeface="TH SarabunPSK" pitchFamily="34" charset="-34"/>
                <a:ea typeface="Arial" pitchFamily="34" charset="0"/>
                <a:cs typeface="TH SarabunPSK" pitchFamily="34" charset="-34"/>
              </a:rPr>
              <a:t>ให้ผู้รับรองลงชื่อแบบรับรองสถานะครัวเรือน ดร.02 มอบให้หญิงตั้งครรภ์และแนะนำขั้นตอนต่อไป (ถ้ายังไม่ได้ฝากครรภ์ แนะนำให้ไปฝากครรภ์ก่อน)</a:t>
            </a:r>
          </a:p>
          <a:p>
            <a:pPr algn="ctr">
              <a:lnSpc>
                <a:spcPts val="2000"/>
              </a:lnSpc>
            </a:pPr>
            <a:r>
              <a:rPr lang="th-TH" sz="1800">
                <a:latin typeface="TH SarabunPSK" pitchFamily="34" charset="-34"/>
                <a:ea typeface="Arial" pitchFamily="34" charset="0"/>
                <a:cs typeface="TH SarabunPSK" pitchFamily="34" charset="-34"/>
              </a:rPr>
              <a:t>(หน้า 8)</a:t>
            </a:r>
            <a:endParaRPr lang="en-US" sz="1800">
              <a:ea typeface="Arial" pitchFamily="34" charset="0"/>
              <a:cs typeface="TH SarabunPSK" pitchFamily="34" charset="-34"/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2571750" y="2928938"/>
            <a:ext cx="3786188" cy="57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1700"/>
              </a:lnSpc>
            </a:pPr>
            <a:r>
              <a:rPr lang="th-TH" sz="1700">
                <a:latin typeface="TH SarabunPSK" pitchFamily="34" charset="-34"/>
                <a:ea typeface="Arial" pitchFamily="34" charset="0"/>
                <a:cs typeface="TH SarabunPSK" pitchFamily="34" charset="-34"/>
              </a:rPr>
              <a:t>4. อบต. เทศบาล เมืองพัทยา สำนักงานเขต รับลงทะเบียน</a:t>
            </a:r>
          </a:p>
          <a:p>
            <a:pPr algn="ctr">
              <a:lnSpc>
                <a:spcPts val="1700"/>
              </a:lnSpc>
            </a:pPr>
            <a:r>
              <a:rPr lang="th-TH" sz="1700">
                <a:latin typeface="TH SarabunPSK" pitchFamily="34" charset="-34"/>
                <a:ea typeface="Arial" pitchFamily="34" charset="0"/>
                <a:cs typeface="TH SarabunPSK" pitchFamily="34" charset="-34"/>
              </a:rPr>
              <a:t>หญิงตั้งครรภ์นำเอกสารมาที่สถานรับลงทะเบียน </a:t>
            </a:r>
            <a:r>
              <a:rPr lang="th-TH" sz="1600">
                <a:latin typeface="TH SarabunPSK" pitchFamily="34" charset="-34"/>
                <a:ea typeface="Arial" pitchFamily="34" charset="0"/>
                <a:cs typeface="TH SarabunPSK" pitchFamily="34" charset="-34"/>
              </a:rPr>
              <a:t>(หร้า 9)</a:t>
            </a:r>
            <a:endParaRPr lang="en-US" sz="1800">
              <a:ea typeface="Arial" pitchFamily="34" charset="0"/>
              <a:cs typeface="TH SarabunPSK" pitchFamily="34" charset="-34"/>
            </a:endParaRPr>
          </a:p>
          <a:p>
            <a:pPr algn="ctr">
              <a:lnSpc>
                <a:spcPts val="1700"/>
              </a:lnSpc>
            </a:pPr>
            <a:endParaRPr lang="en-US" sz="1700">
              <a:ea typeface="Arial" pitchFamily="34" charset="0"/>
              <a:cs typeface="TH SarabunPSK" pitchFamily="34" charset="-34"/>
            </a:endParaRPr>
          </a:p>
        </p:txBody>
      </p:sp>
      <p:cxnSp>
        <p:nvCxnSpPr>
          <p:cNvPr id="20488" name="AutoShape 15"/>
          <p:cNvCxnSpPr>
            <a:cxnSpLocks noChangeShapeType="1"/>
          </p:cNvCxnSpPr>
          <p:nvPr/>
        </p:nvCxnSpPr>
        <p:spPr bwMode="auto">
          <a:xfrm rot="5400000">
            <a:off x="3056731" y="2872582"/>
            <a:ext cx="173037" cy="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20489" name="AutoShape 15"/>
          <p:cNvCxnSpPr>
            <a:cxnSpLocks noChangeShapeType="1"/>
          </p:cNvCxnSpPr>
          <p:nvPr/>
        </p:nvCxnSpPr>
        <p:spPr bwMode="auto">
          <a:xfrm rot="5400000">
            <a:off x="3056731" y="3586957"/>
            <a:ext cx="173037" cy="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20491" name="Text Box 31"/>
          <p:cNvSpPr>
            <a:spLocks noChangeArrowheads="1"/>
          </p:cNvSpPr>
          <p:nvPr/>
        </p:nvSpPr>
        <p:spPr bwMode="auto">
          <a:xfrm>
            <a:off x="6858000" y="571500"/>
            <a:ext cx="2214563" cy="714375"/>
          </a:xfrm>
          <a:prstGeom prst="roundRect">
            <a:avLst>
              <a:gd name="adj" fmla="val 1666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1800" b="1">
                <a:latin typeface="TH SarabunPSK" pitchFamily="34" charset="-34"/>
                <a:ea typeface="Arial" pitchFamily="34" charset="0"/>
                <a:cs typeface="TH SarabunPSK" pitchFamily="34" charset="-34"/>
              </a:rPr>
              <a:t>1. หญิงตั้งครรภ์ </a:t>
            </a:r>
            <a:br>
              <a:rPr lang="th-TH" sz="1800" b="1">
                <a:latin typeface="TH SarabunPSK" pitchFamily="34" charset="-34"/>
                <a:ea typeface="Arial" pitchFamily="34" charset="0"/>
                <a:cs typeface="TH SarabunPSK" pitchFamily="34" charset="-34"/>
              </a:rPr>
            </a:br>
            <a:r>
              <a:rPr lang="en-AU" sz="1800" b="1">
                <a:latin typeface="TH SarabunPSK" pitchFamily="34" charset="-34"/>
                <a:ea typeface="Arial" pitchFamily="34" charset="0"/>
                <a:cs typeface="TH SarabunPSK" pitchFamily="34" charset="-34"/>
              </a:rPr>
              <a:t>(</a:t>
            </a:r>
            <a:r>
              <a:rPr lang="th-TH" sz="1800" b="1">
                <a:latin typeface="TH SarabunPSK" pitchFamily="34" charset="-34"/>
                <a:ea typeface="Arial" pitchFamily="34" charset="0"/>
                <a:cs typeface="TH SarabunPSK" pitchFamily="34" charset="-34"/>
              </a:rPr>
              <a:t>อายุครรภ์อย่างน้อย </a:t>
            </a:r>
            <a:r>
              <a:rPr lang="en-AU" sz="1800" b="1">
                <a:latin typeface="TH SarabunPSK" pitchFamily="34" charset="-34"/>
                <a:ea typeface="Arial" pitchFamily="34" charset="0"/>
                <a:cs typeface="TH SarabunPSK" pitchFamily="34" charset="-34"/>
              </a:rPr>
              <a:t>1 </a:t>
            </a:r>
            <a:r>
              <a:rPr lang="th-TH" sz="1800" b="1">
                <a:latin typeface="TH SarabunPSK" pitchFamily="34" charset="-34"/>
                <a:ea typeface="Arial" pitchFamily="34" charset="0"/>
                <a:cs typeface="TH SarabunPSK" pitchFamily="34" charset="-34"/>
              </a:rPr>
              <a:t>เดือน</a:t>
            </a:r>
            <a:r>
              <a:rPr lang="en-AU" sz="1800" b="1">
                <a:latin typeface="TH SarabunPSK" pitchFamily="34" charset="-34"/>
                <a:ea typeface="Arial" pitchFamily="34" charset="0"/>
                <a:cs typeface="TH SarabunPSK" pitchFamily="34" charset="-34"/>
              </a:rPr>
              <a:t>)</a:t>
            </a:r>
            <a:endParaRPr lang="en-US" b="1">
              <a:ea typeface="Arial" pitchFamily="34" charset="0"/>
              <a:cs typeface="TH SarabunPSK" pitchFamily="34" charset="-34"/>
            </a:endParaRPr>
          </a:p>
        </p:txBody>
      </p:sp>
      <p:sp>
        <p:nvSpPr>
          <p:cNvPr id="20492" name="Text Box 31"/>
          <p:cNvSpPr>
            <a:spLocks noChangeArrowheads="1"/>
          </p:cNvSpPr>
          <p:nvPr/>
        </p:nvSpPr>
        <p:spPr bwMode="auto">
          <a:xfrm>
            <a:off x="7000875" y="1500188"/>
            <a:ext cx="2214563" cy="357187"/>
          </a:xfrm>
          <a:prstGeom prst="roundRect">
            <a:avLst>
              <a:gd name="adj" fmla="val 1666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400"/>
              </a:lnSpc>
            </a:pPr>
            <a:r>
              <a:rPr lang="th-TH" sz="1800">
                <a:solidFill>
                  <a:srgbClr val="000099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  <a:t>1. ได้แบบรับรอง</a:t>
            </a:r>
          </a:p>
          <a:p>
            <a:pPr>
              <a:lnSpc>
                <a:spcPts val="1400"/>
              </a:lnSpc>
            </a:pPr>
            <a:r>
              <a:rPr lang="th-TH" sz="1800">
                <a:solidFill>
                  <a:srgbClr val="000099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  <a:t>สถานะครัวเรือนฝากครรภ์</a:t>
            </a:r>
            <a:endParaRPr lang="en-US">
              <a:solidFill>
                <a:srgbClr val="000099"/>
              </a:solidFill>
              <a:ea typeface="Arial" pitchFamily="34" charset="0"/>
              <a:cs typeface="TH SarabunPSK" pitchFamily="34" charset="-34"/>
            </a:endParaRPr>
          </a:p>
        </p:txBody>
      </p:sp>
      <p:sp>
        <p:nvSpPr>
          <p:cNvPr id="20493" name="Text Box 31"/>
          <p:cNvSpPr>
            <a:spLocks noChangeArrowheads="1"/>
          </p:cNvSpPr>
          <p:nvPr/>
        </p:nvSpPr>
        <p:spPr bwMode="auto">
          <a:xfrm>
            <a:off x="7000875" y="2928938"/>
            <a:ext cx="2143125" cy="357187"/>
          </a:xfrm>
          <a:prstGeom prst="roundRect">
            <a:avLst>
              <a:gd name="adj" fmla="val 1666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400"/>
              </a:lnSpc>
            </a:pPr>
            <a:r>
              <a:rPr lang="th-TH" sz="1800">
                <a:solidFill>
                  <a:srgbClr val="000099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  <a:t>2. หญิงตั้งครรภ์นำเอกสาร</a:t>
            </a:r>
          </a:p>
          <a:p>
            <a:pPr>
              <a:lnSpc>
                <a:spcPts val="1400"/>
              </a:lnSpc>
            </a:pPr>
            <a:r>
              <a:rPr lang="th-TH" sz="1800">
                <a:solidFill>
                  <a:srgbClr val="000099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  <a:t>มาลงทะเบียนที่ อปท.</a:t>
            </a:r>
            <a:endParaRPr lang="en-US">
              <a:solidFill>
                <a:srgbClr val="000099"/>
              </a:solidFill>
              <a:ea typeface="Arial" pitchFamily="34" charset="0"/>
              <a:cs typeface="TH SarabunPSK" pitchFamily="34" charset="-34"/>
            </a:endParaRPr>
          </a:p>
        </p:txBody>
      </p:sp>
      <p:sp>
        <p:nvSpPr>
          <p:cNvPr id="20494" name="Text Box 31"/>
          <p:cNvSpPr>
            <a:spLocks noChangeArrowheads="1"/>
          </p:cNvSpPr>
          <p:nvPr/>
        </p:nvSpPr>
        <p:spPr bwMode="auto">
          <a:xfrm>
            <a:off x="7000875" y="5429250"/>
            <a:ext cx="1428750" cy="785813"/>
          </a:xfrm>
          <a:prstGeom prst="roundRect">
            <a:avLst>
              <a:gd name="adj" fmla="val 1666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400"/>
              </a:lnSpc>
            </a:pPr>
            <a:r>
              <a:rPr lang="th-TH" sz="1800">
                <a:solidFill>
                  <a:srgbClr val="000099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  <a:t>3. นำสูติบัตรมายื่น</a:t>
            </a:r>
          </a:p>
          <a:p>
            <a:pPr>
              <a:lnSpc>
                <a:spcPts val="1400"/>
              </a:lnSpc>
            </a:pPr>
            <a:r>
              <a:rPr lang="th-TH" sz="1800">
                <a:solidFill>
                  <a:srgbClr val="000099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  <a:t>หรือส่งไปรษณีย์</a:t>
            </a:r>
            <a:endParaRPr lang="en-US">
              <a:solidFill>
                <a:srgbClr val="000099"/>
              </a:solidFill>
              <a:ea typeface="Arial" pitchFamily="34" charset="0"/>
              <a:cs typeface="TH SarabunPSK" pitchFamily="34" charset="-34"/>
            </a:endParaRPr>
          </a:p>
        </p:txBody>
      </p:sp>
      <p:sp>
        <p:nvSpPr>
          <p:cNvPr id="20495" name="Text Box 31"/>
          <p:cNvSpPr>
            <a:spLocks noChangeArrowheads="1"/>
          </p:cNvSpPr>
          <p:nvPr/>
        </p:nvSpPr>
        <p:spPr bwMode="auto">
          <a:xfrm>
            <a:off x="7072313" y="6357938"/>
            <a:ext cx="1357312" cy="357187"/>
          </a:xfrm>
          <a:prstGeom prst="roundRect">
            <a:avLst>
              <a:gd name="adj" fmla="val 1666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400"/>
              </a:lnSpc>
            </a:pPr>
            <a:r>
              <a:rPr lang="th-TH" sz="1800">
                <a:solidFill>
                  <a:srgbClr val="000099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  <a:t>4. รับเงินอุดหนุน</a:t>
            </a:r>
            <a:endParaRPr lang="en-US">
              <a:solidFill>
                <a:srgbClr val="000099"/>
              </a:solidFill>
              <a:ea typeface="Arial" pitchFamily="34" charset="0"/>
              <a:cs typeface="TH SarabunPSK" pitchFamily="34" charset="-34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6145213" y="3857625"/>
            <a:ext cx="5284788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6500813" y="2000250"/>
            <a:ext cx="2286000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6500813" y="3357563"/>
            <a:ext cx="2286000" cy="15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8429625" y="6499225"/>
            <a:ext cx="357188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500" name="AutoShape 17"/>
          <p:cNvSpPr>
            <a:spLocks noChangeArrowheads="1"/>
          </p:cNvSpPr>
          <p:nvPr/>
        </p:nvSpPr>
        <p:spPr bwMode="auto">
          <a:xfrm>
            <a:off x="34925" y="3721100"/>
            <a:ext cx="2500313" cy="428625"/>
          </a:xfrm>
          <a:prstGeom prst="roundRect">
            <a:avLst>
              <a:gd name="adj" fmla="val 1666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719138">
              <a:lnSpc>
                <a:spcPts val="1500"/>
              </a:lnSpc>
            </a:pPr>
            <a:r>
              <a:rPr lang="th-TH" sz="1600">
                <a:solidFill>
                  <a:srgbClr val="0070C0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  <a:t>พมจ. บันทึกข้อมูลเพิ่มเติมในระบบ</a:t>
            </a:r>
          </a:p>
          <a:p>
            <a:pPr defTabSz="719138">
              <a:lnSpc>
                <a:spcPts val="1500"/>
              </a:lnSpc>
            </a:pPr>
            <a:r>
              <a:rPr lang="th-TH" sz="1600">
                <a:solidFill>
                  <a:srgbClr val="0070C0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  <a:t>(หน้า 12)</a:t>
            </a:r>
            <a:endParaRPr lang="en-US" sz="2400">
              <a:solidFill>
                <a:srgbClr val="0070C0"/>
              </a:solidFill>
              <a:ea typeface="Arial" pitchFamily="34" charset="0"/>
              <a:cs typeface="TH SarabunPSK" pitchFamily="34" charset="-34"/>
            </a:endParaRPr>
          </a:p>
        </p:txBody>
      </p:sp>
      <p:sp>
        <p:nvSpPr>
          <p:cNvPr id="20501" name="AutoShape 11"/>
          <p:cNvSpPr>
            <a:spLocks noChangeArrowheads="1"/>
          </p:cNvSpPr>
          <p:nvPr/>
        </p:nvSpPr>
        <p:spPr bwMode="auto">
          <a:xfrm>
            <a:off x="50800" y="2222500"/>
            <a:ext cx="1857375" cy="1493838"/>
          </a:xfrm>
          <a:prstGeom prst="roundRect">
            <a:avLst>
              <a:gd name="adj" fmla="val 1666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defTabSz="719138">
              <a:lnSpc>
                <a:spcPts val="1500"/>
              </a:lnSpc>
            </a:pPr>
            <a:r>
              <a:rPr lang="th-TH" sz="1600">
                <a:solidFill>
                  <a:srgbClr val="000066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  <a:t>พมจ. ลงข้อมูล</a:t>
            </a:r>
            <a:br>
              <a:rPr lang="th-TH" sz="1600">
                <a:solidFill>
                  <a:srgbClr val="000066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</a:br>
            <a:r>
              <a:rPr lang="th-TH" sz="1600">
                <a:solidFill>
                  <a:srgbClr val="000066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  <a:t>ในระบบฐานข้อมูลเพื่อเตรียมการเบิกจ่ายและแจ้ง</a:t>
            </a:r>
            <a:br>
              <a:rPr lang="th-TH" sz="1600">
                <a:solidFill>
                  <a:srgbClr val="000066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</a:br>
            <a:r>
              <a:rPr lang="th-TH" sz="1600">
                <a:solidFill>
                  <a:srgbClr val="000066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  <a:t>- รายชื่อผู้ขอรับสิทธิ แก่ สสจ. / สำนักอนามัย กทม. ทุกวันที่ 16 ของเดือน</a:t>
            </a:r>
          </a:p>
          <a:p>
            <a:pPr defTabSz="719138">
              <a:lnSpc>
                <a:spcPts val="1500"/>
              </a:lnSpc>
            </a:pPr>
            <a:r>
              <a:rPr lang="th-TH" sz="1600">
                <a:solidFill>
                  <a:srgbClr val="000066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  <a:t>-  แจ้งให้ผู้ขอรับสิทธิทราบ</a:t>
            </a:r>
            <a:endParaRPr lang="en-US" sz="1600">
              <a:solidFill>
                <a:srgbClr val="000066"/>
              </a:solidFill>
              <a:latin typeface="TH SarabunPSK" pitchFamily="34" charset="-34"/>
              <a:ea typeface="Arial" pitchFamily="34" charset="0"/>
              <a:cs typeface="TH SarabunPSK" pitchFamily="34" charset="-34"/>
            </a:endParaRPr>
          </a:p>
        </p:txBody>
      </p:sp>
      <p:sp>
        <p:nvSpPr>
          <p:cNvPr id="20502" name="AutoShape 19"/>
          <p:cNvSpPr>
            <a:spLocks noChangeArrowheads="1"/>
          </p:cNvSpPr>
          <p:nvPr/>
        </p:nvSpPr>
        <p:spPr bwMode="auto">
          <a:xfrm>
            <a:off x="55563" y="4221163"/>
            <a:ext cx="2500312" cy="431800"/>
          </a:xfrm>
          <a:prstGeom prst="roundRect">
            <a:avLst>
              <a:gd name="adj" fmla="val 1666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500"/>
              </a:lnSpc>
              <a:spcAft>
                <a:spcPts val="1000"/>
              </a:spcAft>
            </a:pPr>
            <a:r>
              <a:rPr lang="th-TH" sz="1600">
                <a:solidFill>
                  <a:srgbClr val="660066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  <a:t>ดย. โอนงบประมาณไป พมจ. เพื่อจ่ายเงิน(หน้า 12)</a:t>
            </a:r>
          </a:p>
        </p:txBody>
      </p:sp>
      <p:sp>
        <p:nvSpPr>
          <p:cNvPr id="20503" name="AutoShape 13"/>
          <p:cNvSpPr>
            <a:spLocks noChangeArrowheads="1"/>
          </p:cNvSpPr>
          <p:nvPr/>
        </p:nvSpPr>
        <p:spPr bwMode="auto">
          <a:xfrm>
            <a:off x="53975" y="4587875"/>
            <a:ext cx="2357438" cy="928688"/>
          </a:xfrm>
          <a:prstGeom prst="roundRect">
            <a:avLst>
              <a:gd name="adj" fmla="val 1666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1600">
                <a:solidFill>
                  <a:srgbClr val="003300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  <a:t>พมจ. / ดย. จ่ายเงินให้แก่มารดา</a:t>
            </a:r>
          </a:p>
          <a:p>
            <a:r>
              <a:rPr lang="th-TH" sz="1600">
                <a:solidFill>
                  <a:srgbClr val="003300"/>
                </a:solidFill>
                <a:latin typeface="TH SarabunPSK" pitchFamily="34" charset="-34"/>
                <a:ea typeface="Arial" pitchFamily="34" charset="0"/>
                <a:cs typeface="TH SarabunPSK" pitchFamily="34" charset="-34"/>
              </a:rPr>
              <a:t>หรือโอนเงินเข้าบัญชี ภายใน 15 วัน นับจากรับสูติบัตร (หน้า 14)</a:t>
            </a:r>
            <a:endParaRPr lang="en-US" sz="1600">
              <a:solidFill>
                <a:srgbClr val="003300"/>
              </a:solidFill>
              <a:latin typeface="TH SarabunPSK" pitchFamily="34" charset="-34"/>
              <a:ea typeface="Arial" pitchFamily="34" charset="0"/>
              <a:cs typeface="TH SarabunPSK" pitchFamily="34" charset="-34"/>
            </a:endParaRPr>
          </a:p>
        </p:txBody>
      </p:sp>
      <p:cxnSp>
        <p:nvCxnSpPr>
          <p:cNvPr id="87" name="Straight Arrow Connector 86"/>
          <p:cNvCxnSpPr>
            <a:cxnSpLocks noChangeShapeType="1"/>
          </p:cNvCxnSpPr>
          <p:nvPr/>
        </p:nvCxnSpPr>
        <p:spPr bwMode="auto">
          <a:xfrm flipH="1" flipV="1">
            <a:off x="1979613" y="3068638"/>
            <a:ext cx="377825" cy="4762"/>
          </a:xfrm>
          <a:prstGeom prst="straightConnector1">
            <a:avLst/>
          </a:prstGeom>
          <a:noFill/>
          <a:ln w="9525" algn="ctr">
            <a:solidFill>
              <a:srgbClr val="BE4B48"/>
            </a:solidFill>
            <a:round/>
            <a:headEnd/>
            <a:tailEnd type="triangle" w="med" len="med"/>
          </a:ln>
        </p:spPr>
      </p:cxnSp>
      <p:sp>
        <p:nvSpPr>
          <p:cNvPr id="20505" name="AutoShape 9"/>
          <p:cNvSpPr>
            <a:spLocks noChangeArrowheads="1"/>
          </p:cNvSpPr>
          <p:nvPr/>
        </p:nvSpPr>
        <p:spPr bwMode="auto">
          <a:xfrm>
            <a:off x="2571750" y="3714750"/>
            <a:ext cx="4000500" cy="6429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1700"/>
              </a:lnSpc>
            </a:pPr>
            <a:r>
              <a:rPr lang="th-TH" sz="1700">
                <a:latin typeface="TH SarabunPSK" pitchFamily="34" charset="-34"/>
                <a:ea typeface="Arial" pitchFamily="34" charset="0"/>
                <a:cs typeface="TH SarabunPSK" pitchFamily="34" charset="-34"/>
              </a:rPr>
              <a:t>5. อปท. ตรวจสอบความถูกต้อง และจัดทำประกาศรายชื่อผู้ขอรับสิทธิภายใน 3 วันทำการ และประกาศเป็นเวลา 15 วัน </a:t>
            </a:r>
            <a:r>
              <a:rPr lang="th-TH" sz="1600">
                <a:latin typeface="TH SarabunPSK" pitchFamily="34" charset="-34"/>
                <a:ea typeface="Arial" pitchFamily="34" charset="0"/>
                <a:cs typeface="TH SarabunPSK" pitchFamily="34" charset="-34"/>
              </a:rPr>
              <a:t>(หน้า 10)</a:t>
            </a:r>
            <a:endParaRPr lang="en-US" sz="1800">
              <a:ea typeface="Arial" pitchFamily="34" charset="0"/>
              <a:cs typeface="TH SarabunPSK" pitchFamily="34" charset="-34"/>
            </a:endParaRPr>
          </a:p>
          <a:p>
            <a:pPr algn="ctr">
              <a:lnSpc>
                <a:spcPts val="1700"/>
              </a:lnSpc>
            </a:pPr>
            <a:endParaRPr lang="en-US" sz="1700">
              <a:ea typeface="Arial" pitchFamily="34" charset="0"/>
              <a:cs typeface="TH SarabunPSK" pitchFamily="34" charset="-34"/>
            </a:endParaRPr>
          </a:p>
        </p:txBody>
      </p:sp>
      <p:sp>
        <p:nvSpPr>
          <p:cNvPr id="20506" name="AutoShape 9"/>
          <p:cNvSpPr>
            <a:spLocks noChangeArrowheads="1"/>
          </p:cNvSpPr>
          <p:nvPr/>
        </p:nvSpPr>
        <p:spPr bwMode="auto">
          <a:xfrm>
            <a:off x="2571750" y="5500688"/>
            <a:ext cx="3786188" cy="57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1700"/>
              </a:lnSpc>
            </a:pPr>
            <a:r>
              <a:rPr lang="th-TH" sz="1700">
                <a:latin typeface="TH SarabunPSK" pitchFamily="34" charset="-34"/>
                <a:ea typeface="Arial" pitchFamily="34" charset="0"/>
                <a:cs typeface="TH SarabunPSK" pitchFamily="34" charset="-34"/>
              </a:rPr>
              <a:t>7. อปท. รับสำเนาสูติบัตรจากมารดา และส่งเอกสารหลักฐานทั้งหมดให้ พมจ. / ดย. ภายใน 3 วันทำการ </a:t>
            </a:r>
            <a:r>
              <a:rPr lang="th-TH" sz="1600">
                <a:latin typeface="TH SarabunPSK" pitchFamily="34" charset="-34"/>
                <a:ea typeface="Arial" pitchFamily="34" charset="0"/>
                <a:cs typeface="TH SarabunPSK" pitchFamily="34" charset="-34"/>
              </a:rPr>
              <a:t>(หน้า 11)</a:t>
            </a:r>
            <a:endParaRPr lang="en-US" sz="1700">
              <a:ea typeface="Arial" pitchFamily="34" charset="0"/>
              <a:cs typeface="TH SarabunPSK" pitchFamily="34" charset="-34"/>
            </a:endParaRPr>
          </a:p>
        </p:txBody>
      </p:sp>
      <p:cxnSp>
        <p:nvCxnSpPr>
          <p:cNvPr id="20507" name="AutoShape 15"/>
          <p:cNvCxnSpPr>
            <a:cxnSpLocks noChangeShapeType="1"/>
          </p:cNvCxnSpPr>
          <p:nvPr/>
        </p:nvCxnSpPr>
        <p:spPr bwMode="auto">
          <a:xfrm rot="5400000">
            <a:off x="3056731" y="4444207"/>
            <a:ext cx="173037" cy="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20508" name="AutoShape 15"/>
          <p:cNvCxnSpPr>
            <a:cxnSpLocks noChangeShapeType="1"/>
          </p:cNvCxnSpPr>
          <p:nvPr/>
        </p:nvCxnSpPr>
        <p:spPr bwMode="auto">
          <a:xfrm rot="5400000">
            <a:off x="3128169" y="5444332"/>
            <a:ext cx="173037" cy="0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09" name="Straight Arrow Connector 108"/>
          <p:cNvCxnSpPr/>
          <p:nvPr/>
        </p:nvCxnSpPr>
        <p:spPr>
          <a:xfrm rot="10800000">
            <a:off x="6929438" y="5929313"/>
            <a:ext cx="1857375" cy="15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1463675" y="3963988"/>
            <a:ext cx="1785937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357438" y="4857750"/>
            <a:ext cx="500062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512" name="AutoShape 9"/>
          <p:cNvSpPr>
            <a:spLocks noChangeArrowheads="1"/>
          </p:cNvSpPr>
          <p:nvPr/>
        </p:nvSpPr>
        <p:spPr bwMode="auto">
          <a:xfrm>
            <a:off x="2571750" y="4516438"/>
            <a:ext cx="3786188" cy="857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1700"/>
              </a:lnSpc>
            </a:pPr>
            <a:r>
              <a:rPr lang="th-TH" sz="1700">
                <a:latin typeface="TH SarabunPSK" pitchFamily="34" charset="-34"/>
                <a:ea typeface="Arial" pitchFamily="34" charset="0"/>
                <a:cs typeface="TH SarabunPSK" pitchFamily="34" charset="-34"/>
              </a:rPr>
              <a:t>6. หลังประกาศ 15 วัน อปท. ส่งสำเนา ดร.01 </a:t>
            </a:r>
          </a:p>
          <a:p>
            <a:pPr algn="ctr">
              <a:lnSpc>
                <a:spcPts val="1700"/>
              </a:lnSpc>
            </a:pPr>
            <a:r>
              <a:rPr lang="th-TH" sz="1700">
                <a:latin typeface="TH SarabunPSK" pitchFamily="34" charset="-34"/>
                <a:ea typeface="Arial" pitchFamily="34" charset="0"/>
                <a:cs typeface="TH SarabunPSK" pitchFamily="34" charset="-34"/>
              </a:rPr>
              <a:t>ของผู้รับสิทธิทั้งหมด (ทั้งที่ถูกคัดค้านและไม่ถูกคัดค้าน)</a:t>
            </a:r>
          </a:p>
          <a:p>
            <a:pPr algn="ctr">
              <a:lnSpc>
                <a:spcPts val="1700"/>
              </a:lnSpc>
            </a:pPr>
            <a:r>
              <a:rPr lang="th-TH" sz="1700">
                <a:latin typeface="TH SarabunPSK" pitchFamily="34" charset="-34"/>
                <a:ea typeface="Arial" pitchFamily="34" charset="0"/>
                <a:cs typeface="TH SarabunPSK" pitchFamily="34" charset="-34"/>
              </a:rPr>
              <a:t>ใพ้ พมจ. / ดย. ภายใน 3 วันทำการ </a:t>
            </a:r>
            <a:r>
              <a:rPr lang="th-TH" sz="1600">
                <a:latin typeface="TH SarabunPSK" pitchFamily="34" charset="-34"/>
                <a:ea typeface="Arial" pitchFamily="34" charset="0"/>
                <a:cs typeface="TH SarabunPSK" pitchFamily="34" charset="-34"/>
              </a:rPr>
              <a:t>(หน้า 11)</a:t>
            </a:r>
            <a:endParaRPr lang="en-US" sz="1800">
              <a:ea typeface="Arial" pitchFamily="34" charset="0"/>
              <a:cs typeface="TH SarabunPSK" pitchFamily="34" charset="-34"/>
            </a:endParaRPr>
          </a:p>
          <a:p>
            <a:pPr algn="ctr">
              <a:lnSpc>
                <a:spcPts val="1700"/>
              </a:lnSpc>
            </a:pPr>
            <a:endParaRPr lang="en-US" sz="1700">
              <a:ea typeface="Arial" pitchFamily="34" charset="0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484" grpId="0" animBg="1"/>
      <p:bldP spid="20486" grpId="0" animBg="1"/>
      <p:bldP spid="20487" grpId="0" animBg="1"/>
      <p:bldP spid="20491" grpId="0"/>
      <p:bldP spid="20492" grpId="0"/>
      <p:bldP spid="20493" grpId="0"/>
      <p:bldP spid="20494" grpId="0"/>
      <p:bldP spid="20495" grpId="0"/>
      <p:bldP spid="20500" grpId="0"/>
      <p:bldP spid="20501" grpId="0"/>
      <p:bldP spid="20502" grpId="0"/>
      <p:bldP spid="20503" grpId="0"/>
      <p:bldP spid="20505" grpId="0" animBg="1"/>
      <p:bldP spid="20506" grpId="0" animBg="1"/>
      <p:bldP spid="205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234\Desktop\KAN\bg-daily-new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68636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-142908" y="-24"/>
          <a:ext cx="857256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6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14313"/>
            <a:ext cx="22860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71500" y="2786063"/>
            <a:ext cx="807243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1) หญิงตั้งครรภ์ กำหนดคลอดบุตร ระหว่างวันที่ </a:t>
            </a:r>
            <a:r>
              <a:rPr lang="en-US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</a:t>
            </a:r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ตุลาคม </a:t>
            </a:r>
            <a:r>
              <a:rPr lang="en-US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2558 </a:t>
            </a:r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ถึง</a:t>
            </a:r>
            <a:r>
              <a:rPr lang="en-US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30</a:t>
            </a:r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กันยายน 2559</a:t>
            </a:r>
            <a:endParaRPr lang="en-AU" sz="2400">
              <a:ea typeface="Calibri" pitchFamily="34" charset="0"/>
              <a:cs typeface="TH SarabunPSK" pitchFamily="34" charset="-34"/>
            </a:endParaRPr>
          </a:p>
          <a:p>
            <a:pPr algn="thaiDist" eaLnBrk="0" hangingPunct="0"/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2) เด็กที่เกิดมีสัญชาติไทย (บิดามารดา หรือฝ่ายใดฝ่ายหนึ่งมีสัญชาติไทย)</a:t>
            </a:r>
          </a:p>
          <a:p>
            <a:pPr algn="thaiDist" eaLnBrk="0" hangingPunct="0"/>
            <a:r>
              <a:rPr lang="th-TH" sz="24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เกิดระหว่างวันที่ 1 ตุลาคม 2558 ถึง 30 กันยายน 2559</a:t>
            </a:r>
            <a:endParaRPr lang="en-AU" sz="2400"/>
          </a:p>
          <a:p>
            <a:pPr eaLnBrk="0" hangingPunct="0"/>
            <a:r>
              <a:rPr lang="th-TH" sz="2400">
                <a:latin typeface="TH SarabunPSK" pitchFamily="34" charset="-34"/>
                <a:cs typeface="TH SarabunPSK" pitchFamily="34" charset="-34"/>
              </a:rPr>
              <a:t>3) ไม่เป็นผู้ได้รับสวัสดิการ หรือสิทธิ์ประโยชน์อื่นใดจากหน่วยงานของรัฐ หรือรัฐวิสาหกิจ ได้แก่ </a:t>
            </a:r>
            <a:br>
              <a:rPr lang="th-TH" sz="2400">
                <a:latin typeface="TH SarabunPSK" pitchFamily="34" charset="-34"/>
                <a:cs typeface="TH SarabunPSK" pitchFamily="34" charset="-34"/>
              </a:rPr>
            </a:br>
            <a:r>
              <a:rPr lang="th-TH" sz="2400">
                <a:latin typeface="TH SarabunPSK" pitchFamily="34" charset="-34"/>
                <a:cs typeface="TH SarabunPSK" pitchFamily="34" charset="-34"/>
              </a:rPr>
              <a:t>    เงินสงเคราะห์บุตรจากกองทุนประกันสังคม สวัสดิการข้าราชการ หรือรัฐวิสาหกิจ </a:t>
            </a:r>
            <a:br>
              <a:rPr lang="th-TH" sz="2400">
                <a:latin typeface="TH SarabunPSK" pitchFamily="34" charset="-34"/>
                <a:cs typeface="TH SarabunPSK" pitchFamily="34" charset="-34"/>
              </a:rPr>
            </a:br>
            <a:r>
              <a:rPr lang="th-TH" sz="2400">
                <a:latin typeface="TH SarabunPSK" pitchFamily="34" charset="-34"/>
                <a:cs typeface="TH SarabunPSK" pitchFamily="34" charset="-34"/>
              </a:rPr>
              <a:t>    และไม่อยู่ในความดูแลของหน่วยงานของรัฐ เช่น สถานสงเคราะห์ของรัฐ บ้านพักเด็ก</a:t>
            </a:r>
            <a:br>
              <a:rPr lang="th-TH" sz="2400">
                <a:latin typeface="TH SarabunPSK" pitchFamily="34" charset="-34"/>
                <a:cs typeface="TH SarabunPSK" pitchFamily="34" charset="-34"/>
              </a:rPr>
            </a:br>
            <a:r>
              <a:rPr lang="th-TH" sz="2400">
                <a:latin typeface="TH SarabunPSK" pitchFamily="34" charset="-34"/>
                <a:cs typeface="TH SarabunPSK" pitchFamily="34" charset="-34"/>
              </a:rPr>
              <a:t>    และครอบครัว</a:t>
            </a:r>
            <a:endParaRPr lang="en-AU" sz="2400"/>
          </a:p>
          <a:p>
            <a:pPr eaLnBrk="0" hangingPunct="0"/>
            <a:r>
              <a:rPr lang="th-TH" sz="2400">
                <a:latin typeface="TH SarabunPSK" pitchFamily="34" charset="-34"/>
                <a:cs typeface="TH SarabunPSK" pitchFamily="34" charset="-34"/>
              </a:rPr>
              <a:t>4) อยู่ในครัวเรือนยากจนและครัวเรือนที่เสี่ยงต่อความยากจน</a:t>
            </a:r>
            <a:endParaRPr lang="th-TH" sz="2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25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234\Desktop\KAN\bg-daily-new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68636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-142908" y="-24"/>
          <a:ext cx="857256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0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14313"/>
            <a:ext cx="22860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D:\กานต์\ร่าง CSG\pic เงินอุดหนุน\351_example.jpg"/>
          <p:cNvPicPr>
            <a:picLocks noChangeAspect="1" noChangeArrowheads="1"/>
          </p:cNvPicPr>
          <p:nvPr/>
        </p:nvPicPr>
        <p:blipFill>
          <a:blip r:embed="rId8"/>
          <a:srcRect t="13383" r="9091"/>
          <a:stretch>
            <a:fillRect/>
          </a:stretch>
        </p:blipFill>
        <p:spPr bwMode="auto">
          <a:xfrm>
            <a:off x="0" y="2897188"/>
            <a:ext cx="91440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42938" y="2732088"/>
            <a:ext cx="7929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thaiDist">
              <a:defRPr/>
            </a:pPr>
            <a:r>
              <a:rPr lang="th-TH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กรมกิจการเด็กและเยาวชน จัดทำชุดการสื่อสารสำหรับใช้เป็นเครื่องมือ</a:t>
            </a:r>
            <a:br>
              <a:rPr lang="th-TH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ใน</a:t>
            </a:r>
            <a:r>
              <a:rPr lang="th-TH" spc="6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การประชาสัมพันธ์ โดยจัดส่งให้ สำนักงานพัฒนาสังคมและความมั่นคง</a:t>
            </a:r>
            <a:br>
              <a:rPr lang="th-TH" spc="6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pc="6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ของมนุษย์จังหวัด </a:t>
            </a:r>
            <a:r>
              <a:rPr lang="th-TH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องค์กรปกครองส่วนท้องถิ่น โรงพยาบาลส่งเสริมสุขภาพ</a:t>
            </a:r>
            <a:br>
              <a:rPr lang="th-TH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ระดับตำบล เพื่อใช้ในการประชาสัมพันธ์โครงการ</a:t>
            </a:r>
            <a:endParaRPr lang="en-AU" dirty="0"/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1571625" y="4581525"/>
            <a:ext cx="457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ชุดการสื่อสารดังกล่าว ประกอบด้วย</a:t>
            </a:r>
            <a:endParaRPr lang="en-AU">
              <a:ea typeface="Calibri" pitchFamily="34" charset="0"/>
              <a:cs typeface="TH SarabunPSK" pitchFamily="34" charset="-34"/>
            </a:endParaRPr>
          </a:p>
          <a:p>
            <a:pPr eaLnBrk="0" hangingPunct="0"/>
            <a:r>
              <a:rPr lang="th-TH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1) โปสเตอร์</a:t>
            </a:r>
            <a:endParaRPr lang="en-AU"/>
          </a:p>
          <a:p>
            <a:pPr eaLnBrk="0" hangingPunct="0"/>
            <a:r>
              <a:rPr lang="th-TH">
                <a:latin typeface="TH SarabunPSK" pitchFamily="34" charset="-34"/>
                <a:cs typeface="TH SarabunPSK" pitchFamily="34" charset="-34"/>
              </a:rPr>
              <a:t>    2) แผ่นพับ</a:t>
            </a:r>
            <a:endParaRPr lang="en-AU"/>
          </a:p>
          <a:p>
            <a:pPr eaLnBrk="0" hangingPunct="0"/>
            <a:r>
              <a:rPr lang="th-TH">
                <a:latin typeface="TH SarabunPSK" pitchFamily="34" charset="-34"/>
                <a:cs typeface="TH SarabunPSK" pitchFamily="34" charset="-34"/>
              </a:rPr>
              <a:t>    3) คู่มือการดำเนินงาน</a:t>
            </a:r>
            <a:endParaRPr lang="en-A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  <p:bldP spid="235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1234\Desktop\KAN\blank-white-poster-brick-wall-illustration-3449963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1787" t="8169" r="21831" b="13411"/>
          <a:stretch>
            <a:fillRect/>
          </a:stretch>
        </p:blipFill>
        <p:spPr bwMode="auto">
          <a:xfrm>
            <a:off x="0" y="-285776"/>
            <a:ext cx="9144000" cy="7572428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428625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h-TH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ตัวอย่าง ข้อความประชาสัมพันธ์</a:t>
            </a:r>
            <a:endParaRPr lang="th-TH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92868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h-TH" sz="1800" b="1">
                <a:solidFill>
                  <a:srgbClr val="008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โครงการเงินอุดหนุนเพื่อการเลี้ยงดูเด็กแรกเกิดประจำปีงบประมาณ พ.ศ.2559</a:t>
            </a:r>
            <a:endParaRPr lang="th-TH" sz="1800">
              <a:solidFill>
                <a:srgbClr val="008000"/>
              </a:solidFill>
              <a:ea typeface="Calibri" pitchFamily="34" charset="0"/>
              <a:cs typeface="TH SarabunPSK" pitchFamily="34" charset="-34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00063" y="1322388"/>
            <a:ext cx="81438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thaiDist">
              <a:lnSpc>
                <a:spcPts val="1600"/>
              </a:lnSpc>
            </a:pPr>
            <a:r>
              <a:rPr lang="th-TH" sz="1700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</a:t>
            </a:r>
            <a:r>
              <a:rPr lang="th-TH" sz="1700" b="1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รัฐบาลมีนโยบายให้เงินอุดหนุนเพื่อการเลี้ยงดูเด็กแรกเกิด เพื่อแบ่งเบาภาระค่าใช้จ่ายในการเลี้ยงดูเด็กแรกเกิด</a:t>
            </a:r>
            <a:br>
              <a:rPr lang="th-TH" sz="1700" b="1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1700" b="1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ที่อยู่ในครัวเรือนยากจนและครัวเรือนที่เสี่ยงต่อความยากจน เพื่อส่งเสริมคุณภาพชีวิตของเด็กแรกเกิด ให้เด็กได้รับการดูแล</a:t>
            </a:r>
            <a:br>
              <a:rPr lang="th-TH" sz="1700" b="1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1700" b="1">
                <a:solidFill>
                  <a:srgbClr val="0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อย่างมีคุณภาพ และเป็นการลดความเหลื่อมล้ำทางสังคม โดยให้การอุดหนุนเดือนละ 400 บาท ต่อคน ต่อเดือน เป็นเวลา 12 เดือน</a:t>
            </a:r>
          </a:p>
          <a:p>
            <a:pPr algn="ctr" eaLnBrk="0" hangingPunct="0">
              <a:lnSpc>
                <a:spcPts val="1600"/>
              </a:lnSpc>
            </a:pPr>
            <a:r>
              <a:rPr lang="th-TH" sz="1700" b="1">
                <a:ea typeface="Calibri" pitchFamily="34" charset="0"/>
                <a:cs typeface="TH SarabunPSK" pitchFamily="34" charset="-34"/>
              </a:rPr>
              <a:t>	</a:t>
            </a:r>
          </a:p>
          <a:p>
            <a:pPr algn="thaiDist" eaLnBrk="0" hangingPunct="0">
              <a:lnSpc>
                <a:spcPts val="1600"/>
              </a:lnSpc>
            </a:pPr>
            <a:r>
              <a:rPr lang="th-TH" sz="1700" b="1">
                <a:ea typeface="Calibri" pitchFamily="34" charset="0"/>
                <a:cs typeface="TH SarabunPSK" pitchFamily="34" charset="-34"/>
              </a:rPr>
              <a:t>	</a:t>
            </a:r>
            <a:r>
              <a:rPr lang="th-TH" sz="1700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ึงขอเชิญชวนให้หญิงตั้งครรภ์ที่มีคุณสมบัติดังต่อไปนี้ลงทะเบียนเพื่อแสดงความจำนงค์ขอรับเงินอุดหนุนเพื่อการเลี้ยงดูเด็กแรกเกิดตั้งแต่วันที่ 1 กันยายน 2558 </a:t>
            </a:r>
            <a:r>
              <a:rPr lang="th-TH" sz="1700" b="1">
                <a:latin typeface="Calibri" pitchFamily="34" charset="0"/>
                <a:ea typeface="Calibri" pitchFamily="34" charset="0"/>
                <a:cs typeface="TH SarabunPSK" pitchFamily="34" charset="-34"/>
              </a:rPr>
              <a:t>–</a:t>
            </a:r>
            <a:r>
              <a:rPr lang="th-TH" sz="1700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31 มีนาคม 2559    ณ.....................................................................................................</a:t>
            </a:r>
          </a:p>
          <a:p>
            <a:pPr algn="thaiDist" eaLnBrk="0" hangingPunct="0">
              <a:lnSpc>
                <a:spcPts val="1600"/>
              </a:lnSpc>
            </a:pPr>
            <a:endParaRPr lang="en-AU" sz="1700">
              <a:ea typeface="Calibri" pitchFamily="34" charset="0"/>
              <a:cs typeface="TH SarabunPSK" pitchFamily="34" charset="-34"/>
            </a:endParaRPr>
          </a:p>
          <a:p>
            <a:pPr eaLnBrk="0" hangingPunct="0">
              <a:lnSpc>
                <a:spcPts val="1600"/>
              </a:lnSpc>
            </a:pPr>
            <a:r>
              <a:rPr lang="th-TH" sz="1700" b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คุณสมบัติ</a:t>
            </a:r>
            <a:endParaRPr lang="en-AU" sz="1700"/>
          </a:p>
          <a:p>
            <a:pPr eaLnBrk="0" hangingPunct="0">
              <a:lnSpc>
                <a:spcPts val="1600"/>
              </a:lnSpc>
            </a:pPr>
            <a:r>
              <a:rPr lang="th-TH" sz="1700">
                <a:latin typeface="TH SarabunPSK" pitchFamily="34" charset="-34"/>
                <a:cs typeface="TH SarabunPSK" pitchFamily="34" charset="-34"/>
              </a:rPr>
              <a:t>1. หญิงตั้งครรภ์ที่มีกำหนดคลอดบุตร</a:t>
            </a:r>
            <a:r>
              <a:rPr lang="en-AU" sz="170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700">
                <a:latin typeface="TH SarabunPSK" pitchFamily="34" charset="-34"/>
                <a:cs typeface="TH SarabunPSK" pitchFamily="34" charset="-34"/>
              </a:rPr>
              <a:t>ระหว่างวันที่ 1 ตุลาคม 2558 </a:t>
            </a:r>
            <a:r>
              <a:rPr lang="en-AU" sz="170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700">
                <a:latin typeface="TH SarabunPSK" pitchFamily="34" charset="-34"/>
                <a:cs typeface="TH SarabunPSK" pitchFamily="34" charset="-34"/>
              </a:rPr>
              <a:t> 30 กันยายน 2559</a:t>
            </a:r>
            <a:endParaRPr lang="en-AU" sz="1700"/>
          </a:p>
          <a:p>
            <a:pPr eaLnBrk="0" hangingPunct="0">
              <a:lnSpc>
                <a:spcPts val="1600"/>
              </a:lnSpc>
            </a:pPr>
            <a:r>
              <a:rPr lang="th-TH" sz="1700">
                <a:latin typeface="TH SarabunPSK" pitchFamily="34" charset="-34"/>
                <a:cs typeface="TH SarabunPSK" pitchFamily="34" charset="-34"/>
              </a:rPr>
              <a:t>2. ไม่เป็นผู้ได้รับสวัสดิการหรือสิทธิ์ประโยชน์อื่นใดจากหน่วยงานของรัฐ หรือรัฐวิสาหกิจ ได้แก่เงินสงเคราะห์บุตรจากกองทุนประกันสังคม สวัสดิการข้าราชการ หรือรัฐวิสาหกิจ และไม่อยู่ในความดูแลของหน่วยงานของรัฐ เช่น สถานสงเคราะห์ บ้านพักเด็กและครอบครัว</a:t>
            </a:r>
            <a:endParaRPr lang="en-AU" sz="1700"/>
          </a:p>
          <a:p>
            <a:pPr eaLnBrk="0" hangingPunct="0">
              <a:lnSpc>
                <a:spcPts val="1600"/>
              </a:lnSpc>
            </a:pPr>
            <a:r>
              <a:rPr lang="th-TH" sz="1700">
                <a:latin typeface="TH SarabunPSK" pitchFamily="34" charset="-34"/>
                <a:cs typeface="TH SarabunPSK" pitchFamily="34" charset="-34"/>
              </a:rPr>
              <a:t>3. บุตรมีสัญชาติไทย (บิดามารดา หรือฝ่ายใดฝ่ายหนึ่งมีสัญชาติไทย)</a:t>
            </a:r>
            <a:endParaRPr lang="en-AU" sz="1700"/>
          </a:p>
          <a:p>
            <a:pPr eaLnBrk="0" hangingPunct="0">
              <a:lnSpc>
                <a:spcPts val="1600"/>
              </a:lnSpc>
            </a:pPr>
            <a:r>
              <a:rPr lang="th-TH" sz="1700">
                <a:latin typeface="TH SarabunPSK" pitchFamily="34" charset="-34"/>
                <a:cs typeface="TH SarabunPSK" pitchFamily="34" charset="-34"/>
              </a:rPr>
              <a:t>4. อยู่ในครัวเรือนยากจนและครัวเรือนที่เสี่ยงต่อความยากจน (มีรายได้ต่ำกว่า 3,000 บาท ต่อคน ต่อเดือนหรือ 36,000 บาท ต่อคนต่อปี)</a:t>
            </a:r>
          </a:p>
          <a:p>
            <a:pPr eaLnBrk="0" hangingPunct="0">
              <a:lnSpc>
                <a:spcPts val="1600"/>
              </a:lnSpc>
            </a:pPr>
            <a:endParaRPr lang="en-AU" sz="1700"/>
          </a:p>
          <a:p>
            <a:pPr eaLnBrk="0" hangingPunct="0">
              <a:lnSpc>
                <a:spcPts val="1600"/>
              </a:lnSpc>
            </a:pPr>
            <a:r>
              <a:rPr lang="th-TH" sz="1700" b="1">
                <a:latin typeface="TH SarabunPSK" pitchFamily="34" charset="-34"/>
                <a:cs typeface="TH SarabunPSK" pitchFamily="34" charset="-34"/>
              </a:rPr>
              <a:t>เอกสารหลักฐานประกอบการลงทะเบียน</a:t>
            </a:r>
            <a:r>
              <a:rPr lang="th-TH" sz="1700">
                <a:latin typeface="TH SarabunPSK" pitchFamily="34" charset="-34"/>
                <a:cs typeface="TH SarabunPSK" pitchFamily="34" charset="-34"/>
              </a:rPr>
              <a:t>มีดังนี้</a:t>
            </a:r>
            <a:endParaRPr lang="en-AU" sz="1700"/>
          </a:p>
          <a:p>
            <a:pPr eaLnBrk="0" hangingPunct="0">
              <a:lnSpc>
                <a:spcPts val="1600"/>
              </a:lnSpc>
            </a:pPr>
            <a:r>
              <a:rPr lang="th-TH" sz="1700">
                <a:latin typeface="TH SarabunPSK" pitchFamily="34" charset="-34"/>
                <a:cs typeface="TH SarabunPSK" pitchFamily="34" charset="-34"/>
              </a:rPr>
              <a:t>1. แบบลงทะเบียนเพื่อขอรับสิทธิ์ ฯ (แบบ ดร.01)	4. สำเนาเอกสารแสดงการฝากครรภ์ (สมุดบันทึกสุขภาพแม่และเด็ก หน้า 1)</a:t>
            </a:r>
            <a:endParaRPr lang="en-AU" sz="1700"/>
          </a:p>
          <a:p>
            <a:pPr eaLnBrk="0" hangingPunct="0">
              <a:lnSpc>
                <a:spcPts val="1600"/>
              </a:lnSpc>
            </a:pPr>
            <a:r>
              <a:rPr lang="th-TH" sz="1700">
                <a:latin typeface="TH SarabunPSK" pitchFamily="34" charset="-34"/>
                <a:cs typeface="TH SarabunPSK" pitchFamily="34" charset="-34"/>
              </a:rPr>
              <a:t>2. แบบรับรองสถานะของครัวเรือน (แบบ ดร.02)		5.สำเนาสูติบัตรเด็กแรกเกิด (นำมายื่นหลังจากคลอดบุตร)</a:t>
            </a:r>
            <a:endParaRPr lang="en-AU" sz="1700"/>
          </a:p>
          <a:p>
            <a:pPr eaLnBrk="0" hangingPunct="0">
              <a:lnSpc>
                <a:spcPts val="1600"/>
              </a:lnSpc>
            </a:pPr>
            <a:r>
              <a:rPr lang="th-TH" sz="1700">
                <a:latin typeface="TH SarabunPSK" pitchFamily="34" charset="-34"/>
                <a:cs typeface="TH SarabunPSK" pitchFamily="34" charset="-34"/>
              </a:rPr>
              <a:t>3. สำเนาบัตรประจำตัวประชาชนของหญิงตั้งครรภ์ 	6. สำเนาสมุดบัญชีธนาคารกรุงไทย (กรณีประสงค์รับเงินผ่านบัญชีธนาคาร)</a:t>
            </a:r>
          </a:p>
          <a:p>
            <a:pPr eaLnBrk="0" hangingPunct="0">
              <a:lnSpc>
                <a:spcPts val="1600"/>
              </a:lnSpc>
            </a:pPr>
            <a:endParaRPr lang="en-AU" sz="1700"/>
          </a:p>
          <a:p>
            <a:pPr eaLnBrk="0" hangingPunct="0">
              <a:lnSpc>
                <a:spcPts val="1600"/>
              </a:lnSpc>
            </a:pPr>
            <a:r>
              <a:rPr lang="th-TH" sz="1700" b="1">
                <a:latin typeface="TH SarabunPSK" pitchFamily="34" charset="-34"/>
                <a:cs typeface="TH SarabunPSK" pitchFamily="34" charset="-34"/>
              </a:rPr>
              <a:t>การรับเงิน</a:t>
            </a:r>
            <a:endParaRPr lang="en-AU" sz="1700"/>
          </a:p>
          <a:p>
            <a:pPr eaLnBrk="0" hangingPunct="0">
              <a:lnSpc>
                <a:spcPts val="1600"/>
              </a:lnSpc>
            </a:pPr>
            <a:r>
              <a:rPr lang="th-TH" sz="1700">
                <a:latin typeface="TH SarabunPSK" pitchFamily="34" charset="-34"/>
                <a:cs typeface="TH SarabunPSK" pitchFamily="34" charset="-34"/>
              </a:rPr>
              <a:t>1. รับด้วยตนเอง ณ สำนักงานพัฒนาสังคมและความมั่นคงของมนุษย์จังหวัด (สามารถมอบอำนาจให้ผู้อื่นรับแทน)</a:t>
            </a:r>
            <a:endParaRPr lang="en-AU" sz="1700"/>
          </a:p>
          <a:p>
            <a:pPr eaLnBrk="0" hangingPunct="0">
              <a:lnSpc>
                <a:spcPts val="1600"/>
              </a:lnSpc>
            </a:pPr>
            <a:r>
              <a:rPr lang="th-TH" sz="1700">
                <a:latin typeface="TH SarabunPSK" pitchFamily="34" charset="-34"/>
                <a:cs typeface="TH SarabunPSK" pitchFamily="34" charset="-34"/>
              </a:rPr>
              <a:t>2. รับผ่านบัญชีธนาคารกรุงไทย (นำสำเนาสมุดบัญชีธนาคารที่มีหน้าแสดงหมายเลขบัญชีและชื่อผู้รับเงินมายื่นเข้าบัญชีผู้เลี้ยงดูเด็กได้)</a:t>
            </a:r>
            <a:endParaRPr lang="th-TH" sz="1700"/>
          </a:p>
        </p:txBody>
      </p:sp>
      <p:sp>
        <p:nvSpPr>
          <p:cNvPr id="24581" name="Text Box 27"/>
          <p:cNvSpPr txBox="1">
            <a:spLocks noChangeArrowheads="1"/>
          </p:cNvSpPr>
          <p:nvPr/>
        </p:nvSpPr>
        <p:spPr bwMode="auto">
          <a:xfrm>
            <a:off x="500063" y="6143625"/>
            <a:ext cx="8143875" cy="5000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AU" sz="1400" b="1">
              <a:latin typeface="TH SarabunPSK" pitchFamily="34" charset="-34"/>
              <a:ea typeface="Arial" pitchFamily="34" charset="0"/>
              <a:cs typeface="TH SarabunPSK" pitchFamily="34" charset="-34"/>
            </a:endParaRPr>
          </a:p>
          <a:p>
            <a:r>
              <a:rPr lang="th-TH" sz="1400" b="1">
                <a:latin typeface="TH SarabunPSK" pitchFamily="34" charset="-34"/>
                <a:ea typeface="Arial" pitchFamily="34" charset="0"/>
                <a:cs typeface="TH SarabunPSK" pitchFamily="34" charset="-34"/>
              </a:rPr>
              <a:t>สอบถามข้อมูลเพิ่มเติมได้ที่</a:t>
            </a:r>
            <a:r>
              <a:rPr lang="en-US" sz="1100">
                <a:latin typeface="Cordia New" pitchFamily="34" charset="-34"/>
                <a:ea typeface="Arial" pitchFamily="34" charset="0"/>
                <a:cs typeface="TH SarabunPSK" pitchFamily="34" charset="-34"/>
              </a:rPr>
              <a:t>: </a:t>
            </a:r>
            <a:r>
              <a:rPr lang="th-TH" sz="1400">
                <a:latin typeface="TH SarabunPSK" pitchFamily="34" charset="-34"/>
                <a:ea typeface="Arial" pitchFamily="34" charset="0"/>
                <a:cs typeface="TH SarabunPSK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400">
              <a:latin typeface="TH SarabunPSK" pitchFamily="34" charset="-34"/>
              <a:ea typeface="Arial" pitchFamily="34" charset="0"/>
              <a:cs typeface="TH SarabunPSK" pitchFamily="34" charset="-34"/>
            </a:endParaRPr>
          </a:p>
          <a:p>
            <a:endParaRPr lang="en-US" sz="1800">
              <a:ea typeface="Arial" pitchFamily="34" charset="0"/>
              <a:cs typeface="TH SarabunPSK" pitchFamily="34" charset="-34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00063" y="6000750"/>
            <a:ext cx="7912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1800" b="1">
                <a:solidFill>
                  <a:srgbClr val="C0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หมายเหตุ  </a:t>
            </a:r>
            <a:r>
              <a:rPr lang="th-TH" sz="180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กรณีมอบอำนาจ ให้นำหนังสือมอบอำนาจและสำเนาบัตรประจำตัวประชาชนของผู้มอบและผู้รับมอบอำนาจมายื่นด้วย</a:t>
            </a:r>
            <a:endParaRPr lang="th-TH" sz="2400">
              <a:ea typeface="Calibri" pitchFamily="34" charset="0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4580" grpId="0"/>
      <p:bldP spid="24581" grpId="0" animBg="1"/>
      <p:bldP spid="24582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1593</Words>
  <Application>Microsoft Office PowerPoint</Application>
  <PresentationFormat>นำเสนอทางหน้าจอ (4:3)</PresentationFormat>
  <Paragraphs>254</Paragraphs>
  <Slides>27</Slides>
  <Notes>2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10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27</vt:i4>
      </vt:variant>
    </vt:vector>
  </HeadingPairs>
  <TitlesOfParts>
    <vt:vector size="38" baseType="lpstr">
      <vt:lpstr>Arial</vt:lpstr>
      <vt:lpstr>Calibri</vt:lpstr>
      <vt:lpstr>Angsana New</vt:lpstr>
      <vt:lpstr>Cordia New</vt:lpstr>
      <vt:lpstr>TH SarabunPSK</vt:lpstr>
      <vt:lpstr>Browallia New</vt:lpstr>
      <vt:lpstr>TH Niramit AS</vt:lpstr>
      <vt:lpstr>Adobe Arabic</vt:lpstr>
      <vt:lpstr>Adobe Kaiti Std R</vt:lpstr>
      <vt:lpstr>Wingdings</vt:lpstr>
      <vt:lpstr>ชุดรูปแบบของ Office</vt:lpstr>
      <vt:lpstr>ภาพนิ่ง 1</vt:lpstr>
      <vt:lpstr>การดำเนินงานโครงการเงินอุดหนุนเพื่อการเลี้ยงดูเด็กแรกเกิด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การประเมินความยากจนระดับครัวเรือน ด้วยข้อมูลสถานะครัวเรือน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tun</dc:creator>
  <cp:lastModifiedBy>sony</cp:lastModifiedBy>
  <cp:revision>123</cp:revision>
  <dcterms:created xsi:type="dcterms:W3CDTF">2015-08-20T01:50:21Z</dcterms:created>
  <dcterms:modified xsi:type="dcterms:W3CDTF">2015-09-15T03:11:15Z</dcterms:modified>
</cp:coreProperties>
</file>